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4" r:id="rId4"/>
  </p:sldMasterIdLst>
  <p:sldIdLst>
    <p:sldId id="298" r:id="rId5"/>
    <p:sldId id="302" r:id="rId6"/>
    <p:sldId id="301" r:id="rId7"/>
    <p:sldId id="303" r:id="rId8"/>
    <p:sldId id="304" r:id="rId9"/>
    <p:sldId id="307" r:id="rId10"/>
    <p:sldId id="308" r:id="rId11"/>
    <p:sldId id="305" r:id="rId12"/>
    <p:sldId id="306" r:id="rId13"/>
    <p:sldId id="310" r:id="rId14"/>
    <p:sldId id="309"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0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p:scale>
          <a:sx n="60" d="100"/>
          <a:sy n="60" d="100"/>
        </p:scale>
        <p:origin x="9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6911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4580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61083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3992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54596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66651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68954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55190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85869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251267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8044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18825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08759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2825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8736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64802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11/21/2024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737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11/21/2024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02847428"/>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5949"/>
            <a:ext cx="12191980" cy="6858000"/>
          </a:xfrm>
          <a:prstGeom prst="rect">
            <a:avLst/>
          </a:prstGeom>
          <a:ln>
            <a:noFill/>
          </a:ln>
          <a:effectLst>
            <a:softEdge rad="112500"/>
          </a:effectLst>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465134" y="1897911"/>
            <a:ext cx="6613451" cy="1679945"/>
          </a:xfrm>
        </p:spPr>
        <p:txBody>
          <a:bodyPr anchor="b">
            <a:normAutofit/>
          </a:bodyPr>
          <a:lstStyle/>
          <a:p>
            <a:r>
              <a:rPr lang="en-IN" b="0" dirty="0">
                <a:highlight>
                  <a:srgbClr val="000000"/>
                </a:highlight>
              </a:rPr>
              <a:t>The Social Media Trap</a:t>
            </a:r>
            <a:endParaRPr lang="en-US" b="0" dirty="0">
              <a:highlight>
                <a:srgbClr val="000000"/>
              </a:highlight>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860307" y="3912781"/>
            <a:ext cx="4314511" cy="914400"/>
          </a:xfrm>
        </p:spPr>
        <p:txBody>
          <a:bodyPr anchor="t">
            <a:normAutofit/>
          </a:bodyPr>
          <a:lstStyle/>
          <a:p>
            <a:pPr>
              <a:lnSpc>
                <a:spcPct val="100000"/>
              </a:lnSpc>
            </a:pPr>
            <a:r>
              <a:rPr lang="en-GB" sz="1600" i="1" dirty="0" err="1">
                <a:highlight>
                  <a:srgbClr val="000000"/>
                </a:highlight>
              </a:rPr>
              <a:t>Analyzing</a:t>
            </a:r>
            <a:r>
              <a:rPr lang="en-GB" sz="1600" i="1" dirty="0">
                <a:highlight>
                  <a:srgbClr val="000000"/>
                </a:highlight>
              </a:rPr>
              <a:t> the Impact of Social Media on Productivity</a:t>
            </a:r>
            <a:endParaRPr lang="en-US" sz="1600" dirty="0">
              <a:highlight>
                <a:srgbClr val="000000"/>
              </a:highlight>
            </a:endParaRP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A1D479-565C-DA8E-DDF9-CC0E1F3944C4}"/>
              </a:ext>
            </a:extLst>
          </p:cNvPr>
          <p:cNvPicPr>
            <a:picLocks noChangeAspect="1"/>
          </p:cNvPicPr>
          <p:nvPr/>
        </p:nvPicPr>
        <p:blipFill>
          <a:blip r:embed="rId2"/>
          <a:stretch>
            <a:fillRect/>
          </a:stretch>
        </p:blipFill>
        <p:spPr>
          <a:xfrm>
            <a:off x="1642440" y="3657853"/>
            <a:ext cx="8907119" cy="2743199"/>
          </a:xfrm>
          <a:prstGeom prst="rect">
            <a:avLst/>
          </a:prstGeom>
        </p:spPr>
      </p:pic>
      <p:pic>
        <p:nvPicPr>
          <p:cNvPr id="9" name="Picture 8">
            <a:extLst>
              <a:ext uri="{FF2B5EF4-FFF2-40B4-BE49-F238E27FC236}">
                <a16:creationId xmlns:a16="http://schemas.microsoft.com/office/drawing/2014/main" id="{4DB7A285-00EC-BBF2-43B8-8391707BAF23}"/>
              </a:ext>
            </a:extLst>
          </p:cNvPr>
          <p:cNvPicPr>
            <a:picLocks noChangeAspect="1"/>
          </p:cNvPicPr>
          <p:nvPr/>
        </p:nvPicPr>
        <p:blipFill>
          <a:blip r:embed="rId3"/>
          <a:stretch>
            <a:fillRect/>
          </a:stretch>
        </p:blipFill>
        <p:spPr>
          <a:xfrm>
            <a:off x="1642440" y="1181528"/>
            <a:ext cx="8907118" cy="3847924"/>
          </a:xfrm>
          <a:prstGeom prst="rect">
            <a:avLst/>
          </a:prstGeom>
        </p:spPr>
      </p:pic>
      <p:sp>
        <p:nvSpPr>
          <p:cNvPr id="10" name="Title 1">
            <a:extLst>
              <a:ext uri="{FF2B5EF4-FFF2-40B4-BE49-F238E27FC236}">
                <a16:creationId xmlns:a16="http://schemas.microsoft.com/office/drawing/2014/main" id="{1735B263-8724-9814-4C34-F97517BB606B}"/>
              </a:ext>
            </a:extLst>
          </p:cNvPr>
          <p:cNvSpPr>
            <a:spLocks noGrp="1"/>
          </p:cNvSpPr>
          <p:nvPr>
            <p:ph type="title"/>
          </p:nvPr>
        </p:nvSpPr>
        <p:spPr>
          <a:xfrm>
            <a:off x="913795" y="215756"/>
            <a:ext cx="10353761" cy="1243173"/>
          </a:xfrm>
        </p:spPr>
        <p:txBody>
          <a:bodyPr>
            <a:normAutofit/>
          </a:bodyPr>
          <a:lstStyle/>
          <a:p>
            <a:r>
              <a:rPr lang="en-IN" b="1" i="0" dirty="0">
                <a:effectLst/>
                <a:latin typeface="system-ui"/>
              </a:rPr>
              <a:t>Q1 . ANALYSING ADDICTION LEVEL</a:t>
            </a:r>
            <a:br>
              <a:rPr lang="en-IN" b="1" i="0" dirty="0">
                <a:effectLst/>
                <a:latin typeface="system-ui"/>
              </a:rPr>
            </a:br>
            <a:endParaRPr lang="en-IN" dirty="0"/>
          </a:p>
        </p:txBody>
      </p:sp>
    </p:spTree>
    <p:extLst>
      <p:ext uri="{BB962C8B-B14F-4D97-AF65-F5344CB8AC3E}">
        <p14:creationId xmlns:p14="http://schemas.microsoft.com/office/powerpoint/2010/main" val="3541161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3FB38D-EC29-8000-91F2-1F907855982A}"/>
              </a:ext>
            </a:extLst>
          </p:cNvPr>
          <p:cNvSpPr>
            <a:spLocks noGrp="1"/>
          </p:cNvSpPr>
          <p:nvPr>
            <p:ph idx="1"/>
          </p:nvPr>
        </p:nvSpPr>
        <p:spPr>
          <a:xfrm>
            <a:off x="229153" y="554804"/>
            <a:ext cx="11733693" cy="5208998"/>
          </a:xfrm>
        </p:spPr>
        <p:txBody>
          <a:bodyPr>
            <a:normAutofit lnSpcReduction="10000"/>
          </a:bodyPr>
          <a:lstStyle/>
          <a:p>
            <a:pPr marL="0" indent="0" algn="l">
              <a:buNone/>
            </a:pPr>
            <a:r>
              <a:rPr lang="en-GB" b="0" i="0" dirty="0">
                <a:effectLst/>
                <a:latin typeface="system-ui"/>
              </a:rPr>
              <a:t>The Addiction Level from 0 to 7 in your dataset represents the intensity of social media usage, where higher numbers indicate greater engagement or dependency.</a:t>
            </a:r>
          </a:p>
          <a:p>
            <a:pPr algn="l"/>
            <a:r>
              <a:rPr lang="en-GB" b="0" i="0" dirty="0">
                <a:effectLst/>
                <a:latin typeface="system-ui"/>
              </a:rPr>
              <a:t>*Level 0: No or very little use of social media.</a:t>
            </a:r>
          </a:p>
          <a:p>
            <a:pPr algn="l"/>
            <a:r>
              <a:rPr lang="en-GB" b="0" i="0" dirty="0">
                <a:effectLst/>
                <a:latin typeface="system-ui"/>
              </a:rPr>
              <a:t>*Level 1: Very low use or dependence.</a:t>
            </a:r>
          </a:p>
          <a:p>
            <a:pPr algn="l"/>
            <a:r>
              <a:rPr lang="en-GB" b="0" i="0" dirty="0">
                <a:effectLst/>
                <a:latin typeface="system-ui"/>
              </a:rPr>
              <a:t>*Level 2: Mild use, but not excessive.</a:t>
            </a:r>
          </a:p>
          <a:p>
            <a:pPr algn="l"/>
            <a:r>
              <a:rPr lang="en-GB" b="0" i="0" dirty="0">
                <a:effectLst/>
                <a:latin typeface="system-ui"/>
              </a:rPr>
              <a:t>*Level 3: Moderate use, part of the daily routine.</a:t>
            </a:r>
          </a:p>
          <a:p>
            <a:pPr algn="l"/>
            <a:r>
              <a:rPr lang="en-GB" b="0" i="0" dirty="0">
                <a:effectLst/>
                <a:latin typeface="system-ui"/>
              </a:rPr>
              <a:t>*Level 4: Significant use, affecting time management.</a:t>
            </a:r>
          </a:p>
          <a:p>
            <a:pPr algn="l"/>
            <a:r>
              <a:rPr lang="en-GB" b="0" i="0" dirty="0">
                <a:effectLst/>
                <a:latin typeface="system-ui"/>
              </a:rPr>
              <a:t>*Level 5: High use, impacting other areas of life.</a:t>
            </a:r>
          </a:p>
          <a:p>
            <a:pPr algn="l"/>
            <a:r>
              <a:rPr lang="en-GB" b="0" i="0" dirty="0">
                <a:effectLst/>
                <a:latin typeface="system-ui"/>
              </a:rPr>
              <a:t>*Level 6: Very high use, possibly neglecting responsibilities.</a:t>
            </a:r>
          </a:p>
          <a:p>
            <a:pPr algn="l"/>
            <a:r>
              <a:rPr lang="en-GB" b="0" i="0" dirty="0">
                <a:effectLst/>
                <a:latin typeface="system-ui"/>
              </a:rPr>
              <a:t>*Level 7: Extreme use, with a strong negative impact.</a:t>
            </a:r>
          </a:p>
          <a:p>
            <a:pPr algn="l"/>
            <a:r>
              <a:rPr lang="en-GB" b="0" i="0" dirty="0">
                <a:effectLst/>
                <a:latin typeface="system-ui"/>
              </a:rPr>
              <a:t>The higher the level, the more time or dependency on social media</a:t>
            </a:r>
          </a:p>
          <a:p>
            <a:pPr marL="0" indent="0">
              <a:buNone/>
            </a:pPr>
            <a:endParaRPr lang="en-IN" b="1" i="0" dirty="0">
              <a:effectLst/>
              <a:latin typeface="system-ui"/>
            </a:endParaRPr>
          </a:p>
          <a:p>
            <a:pPr marL="0" indent="0">
              <a:buNone/>
            </a:pPr>
            <a:endParaRPr lang="en-IN" dirty="0"/>
          </a:p>
        </p:txBody>
      </p:sp>
    </p:spTree>
    <p:extLst>
      <p:ext uri="{BB962C8B-B14F-4D97-AF65-F5344CB8AC3E}">
        <p14:creationId xmlns:p14="http://schemas.microsoft.com/office/powerpoint/2010/main" val="267297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E78DC4-4D98-758D-05F0-F253549BBCC5}"/>
              </a:ext>
            </a:extLst>
          </p:cNvPr>
          <p:cNvSpPr txBox="1"/>
          <p:nvPr/>
        </p:nvSpPr>
        <p:spPr>
          <a:xfrm>
            <a:off x="431513" y="405830"/>
            <a:ext cx="3739794" cy="5816977"/>
          </a:xfrm>
          <a:prstGeom prst="rect">
            <a:avLst/>
          </a:prstGeom>
          <a:noFill/>
        </p:spPr>
        <p:txBody>
          <a:bodyPr wrap="square">
            <a:spAutoFit/>
          </a:bodyPr>
          <a:lstStyle/>
          <a:p>
            <a:pPr algn="l"/>
            <a:r>
              <a:rPr lang="en-GB" dirty="0">
                <a:latin typeface="system-ui"/>
              </a:rPr>
              <a:t>                     </a:t>
            </a:r>
            <a:r>
              <a:rPr lang="en-GB" sz="2400" b="1" u="sng" dirty="0">
                <a:latin typeface="system-ui"/>
              </a:rPr>
              <a:t>Insights </a:t>
            </a:r>
          </a:p>
          <a:p>
            <a:pPr algn="l"/>
            <a:endParaRPr lang="en-GB" sz="2400" b="1" dirty="0">
              <a:latin typeface="system-ui"/>
            </a:endParaRPr>
          </a:p>
          <a:p>
            <a:pPr algn="l"/>
            <a:r>
              <a:rPr lang="en-GB" b="0" i="0" dirty="0">
                <a:effectLst/>
                <a:latin typeface="system-ui"/>
              </a:rPr>
              <a:t>*Most Common Addiction Level :-</a:t>
            </a:r>
          </a:p>
          <a:p>
            <a:pPr algn="l"/>
            <a:r>
              <a:rPr lang="en-GB" b="0" i="0" dirty="0">
                <a:effectLst/>
                <a:latin typeface="system-ui"/>
              </a:rPr>
              <a:t>Addiction Level 2 is the most common,</a:t>
            </a:r>
          </a:p>
          <a:p>
            <a:pPr algn="l"/>
            <a:r>
              <a:rPr lang="en-GB" b="0" i="0" dirty="0">
                <a:effectLst/>
                <a:latin typeface="system-ui"/>
              </a:rPr>
              <a:t> with 248 users. This suggests that a </a:t>
            </a:r>
          </a:p>
          <a:p>
            <a:pPr algn="l"/>
            <a:r>
              <a:rPr lang="en-GB" b="0" i="0" dirty="0">
                <a:effectLst/>
                <a:latin typeface="system-ui"/>
              </a:rPr>
              <a:t>significant number of users are </a:t>
            </a:r>
          </a:p>
          <a:p>
            <a:pPr algn="l"/>
            <a:r>
              <a:rPr lang="en-GB" b="0" i="0" dirty="0">
                <a:effectLst/>
                <a:latin typeface="system-ui"/>
              </a:rPr>
              <a:t>moderately addicted to the platform.</a:t>
            </a:r>
          </a:p>
          <a:p>
            <a:pPr algn="l"/>
            <a:endParaRPr lang="en-GB" b="0" i="0" dirty="0">
              <a:effectLst/>
              <a:latin typeface="system-ui"/>
            </a:endParaRPr>
          </a:p>
          <a:p>
            <a:pPr algn="l"/>
            <a:r>
              <a:rPr lang="en-GB" b="0" i="0" dirty="0">
                <a:effectLst/>
                <a:latin typeface="system-ui"/>
              </a:rPr>
              <a:t>*Low Addiction Level :-</a:t>
            </a:r>
          </a:p>
          <a:p>
            <a:pPr algn="l"/>
            <a:r>
              <a:rPr lang="en-GB" b="0" i="0" dirty="0">
                <a:effectLst/>
                <a:latin typeface="system-ui"/>
              </a:rPr>
              <a:t> Addiction level 6 has a lower count </a:t>
            </a:r>
          </a:p>
          <a:p>
            <a:pPr algn="l"/>
            <a:r>
              <a:rPr lang="en-GB" b="0" i="0" dirty="0">
                <a:effectLst/>
                <a:latin typeface="system-ui"/>
              </a:rPr>
              <a:t>of 34 (3.40%) , indicating a less </a:t>
            </a:r>
          </a:p>
          <a:p>
            <a:pPr algn="l"/>
            <a:r>
              <a:rPr lang="en-GB" b="0" i="0" dirty="0">
                <a:effectLst/>
                <a:latin typeface="system-ui"/>
              </a:rPr>
              <a:t>frequent addiction level in the dataset.</a:t>
            </a:r>
          </a:p>
          <a:p>
            <a:pPr algn="l"/>
            <a:endParaRPr lang="en-GB" b="0" i="0" dirty="0">
              <a:effectLst/>
              <a:latin typeface="system-ui"/>
            </a:endParaRPr>
          </a:p>
          <a:p>
            <a:pPr algn="l"/>
            <a:r>
              <a:rPr lang="en-GB" b="0" i="0" dirty="0">
                <a:effectLst/>
                <a:latin typeface="system-ui"/>
              </a:rPr>
              <a:t>*High Addiction Levels are Rare :-</a:t>
            </a:r>
          </a:p>
          <a:p>
            <a:pPr algn="l"/>
            <a:r>
              <a:rPr lang="en-GB" b="0" i="0" dirty="0">
                <a:effectLst/>
                <a:latin typeface="system-ui"/>
              </a:rPr>
              <a:t> Levels 5 to 7 have fewer users </a:t>
            </a:r>
          </a:p>
          <a:p>
            <a:pPr algn="l"/>
            <a:r>
              <a:rPr lang="en-GB" b="0" i="0" dirty="0">
                <a:effectLst/>
                <a:latin typeface="system-ui"/>
              </a:rPr>
              <a:t>(55, 36, and 34, respectively), </a:t>
            </a:r>
          </a:p>
          <a:p>
            <a:pPr algn="l"/>
            <a:r>
              <a:rPr lang="en-GB" b="0" i="0" dirty="0">
                <a:effectLst/>
                <a:latin typeface="system-ui"/>
              </a:rPr>
              <a:t>showing that extremely high </a:t>
            </a:r>
          </a:p>
          <a:p>
            <a:pPr algn="l"/>
            <a:r>
              <a:rPr lang="en-GB" b="0" i="0" dirty="0">
                <a:effectLst/>
                <a:latin typeface="system-ui"/>
              </a:rPr>
              <a:t>addiction levels are less prevalent</a:t>
            </a:r>
          </a:p>
        </p:txBody>
      </p:sp>
      <p:pic>
        <p:nvPicPr>
          <p:cNvPr id="8" name="Picture 7">
            <a:extLst>
              <a:ext uri="{FF2B5EF4-FFF2-40B4-BE49-F238E27FC236}">
                <a16:creationId xmlns:a16="http://schemas.microsoft.com/office/drawing/2014/main" id="{E1D5FB33-F9C5-91D4-F7DC-D0AE43EC2707}"/>
              </a:ext>
            </a:extLst>
          </p:cNvPr>
          <p:cNvPicPr>
            <a:picLocks noChangeAspect="1"/>
          </p:cNvPicPr>
          <p:nvPr/>
        </p:nvPicPr>
        <p:blipFill>
          <a:blip r:embed="rId2"/>
          <a:stretch>
            <a:fillRect/>
          </a:stretch>
        </p:blipFill>
        <p:spPr>
          <a:xfrm>
            <a:off x="4537295" y="405830"/>
            <a:ext cx="7140998" cy="6046340"/>
          </a:xfrm>
          <a:prstGeom prst="rect">
            <a:avLst/>
          </a:prstGeom>
        </p:spPr>
      </p:pic>
    </p:spTree>
    <p:extLst>
      <p:ext uri="{BB962C8B-B14F-4D97-AF65-F5344CB8AC3E}">
        <p14:creationId xmlns:p14="http://schemas.microsoft.com/office/powerpoint/2010/main" val="2579058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3BD5-1E73-CC87-9781-90B862496B8F}"/>
              </a:ext>
            </a:extLst>
          </p:cNvPr>
          <p:cNvSpPr>
            <a:spLocks noGrp="1"/>
          </p:cNvSpPr>
          <p:nvPr>
            <p:ph type="title"/>
          </p:nvPr>
        </p:nvSpPr>
        <p:spPr>
          <a:xfrm>
            <a:off x="193496" y="581428"/>
            <a:ext cx="11805007" cy="945223"/>
          </a:xfrm>
        </p:spPr>
        <p:txBody>
          <a:bodyPr>
            <a:normAutofit fontScale="90000"/>
          </a:bodyPr>
          <a:lstStyle/>
          <a:p>
            <a:r>
              <a:rPr lang="en-GB" sz="3600" b="1" i="0" dirty="0">
                <a:effectLst/>
                <a:latin typeface="system-ui"/>
              </a:rPr>
              <a:t>Q2. ANALYSIS OF ADDICTION LEVELS ACROSS AGE CATEGORIES</a:t>
            </a:r>
            <a:br>
              <a:rPr lang="en-GB" b="1" i="0" dirty="0">
                <a:effectLst/>
                <a:latin typeface="system-ui"/>
              </a:rPr>
            </a:br>
            <a:endParaRPr lang="en-IN" dirty="0"/>
          </a:p>
        </p:txBody>
      </p:sp>
      <p:pic>
        <p:nvPicPr>
          <p:cNvPr id="5" name="Picture 4">
            <a:extLst>
              <a:ext uri="{FF2B5EF4-FFF2-40B4-BE49-F238E27FC236}">
                <a16:creationId xmlns:a16="http://schemas.microsoft.com/office/drawing/2014/main" id="{FDD34A0A-47EC-4312-AAF3-164FBD9B0EB9}"/>
              </a:ext>
            </a:extLst>
          </p:cNvPr>
          <p:cNvPicPr>
            <a:picLocks noChangeAspect="1"/>
          </p:cNvPicPr>
          <p:nvPr/>
        </p:nvPicPr>
        <p:blipFill>
          <a:blip r:embed="rId2"/>
          <a:stretch>
            <a:fillRect/>
          </a:stretch>
        </p:blipFill>
        <p:spPr>
          <a:xfrm>
            <a:off x="544530" y="1526651"/>
            <a:ext cx="11116639" cy="4689213"/>
          </a:xfrm>
          <a:prstGeom prst="rect">
            <a:avLst/>
          </a:prstGeom>
        </p:spPr>
      </p:pic>
    </p:spTree>
    <p:extLst>
      <p:ext uri="{BB962C8B-B14F-4D97-AF65-F5344CB8AC3E}">
        <p14:creationId xmlns:p14="http://schemas.microsoft.com/office/powerpoint/2010/main" val="4135569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975ED7-1AB5-6448-C27C-729BB50620F4}"/>
              </a:ext>
            </a:extLst>
          </p:cNvPr>
          <p:cNvPicPr>
            <a:picLocks noChangeAspect="1"/>
          </p:cNvPicPr>
          <p:nvPr/>
        </p:nvPicPr>
        <p:blipFill>
          <a:blip r:embed="rId2"/>
          <a:stretch>
            <a:fillRect/>
          </a:stretch>
        </p:blipFill>
        <p:spPr>
          <a:xfrm>
            <a:off x="1823441" y="678096"/>
            <a:ext cx="8545118" cy="4438435"/>
          </a:xfrm>
          <a:prstGeom prst="rect">
            <a:avLst/>
          </a:prstGeom>
        </p:spPr>
      </p:pic>
      <p:sp>
        <p:nvSpPr>
          <p:cNvPr id="12" name="Title 11">
            <a:extLst>
              <a:ext uri="{FF2B5EF4-FFF2-40B4-BE49-F238E27FC236}">
                <a16:creationId xmlns:a16="http://schemas.microsoft.com/office/drawing/2014/main" id="{221A6DAF-2B5E-C649-0BA8-98D6743781A1}"/>
              </a:ext>
            </a:extLst>
          </p:cNvPr>
          <p:cNvSpPr>
            <a:spLocks noGrp="1"/>
          </p:cNvSpPr>
          <p:nvPr>
            <p:ph type="title"/>
          </p:nvPr>
        </p:nvSpPr>
        <p:spPr>
          <a:xfrm>
            <a:off x="1145150" y="5825447"/>
            <a:ext cx="10353761" cy="893852"/>
          </a:xfrm>
        </p:spPr>
        <p:txBody>
          <a:bodyPr>
            <a:noAutofit/>
          </a:bodyPr>
          <a:lstStyle/>
          <a:p>
            <a:r>
              <a:rPr lang="en-GB" sz="1800" dirty="0"/>
              <a:t>The middle_age group has the highest average addiction level at 3.00, compared to the young group at 2.75 and the old group at 2.90.</a:t>
            </a:r>
            <a:endParaRPr lang="en-IN" sz="1800" dirty="0"/>
          </a:p>
        </p:txBody>
      </p:sp>
      <p:sp>
        <p:nvSpPr>
          <p:cNvPr id="15" name="TextBox 14">
            <a:extLst>
              <a:ext uri="{FF2B5EF4-FFF2-40B4-BE49-F238E27FC236}">
                <a16:creationId xmlns:a16="http://schemas.microsoft.com/office/drawing/2014/main" id="{855D3F81-622C-54B7-BC68-6660AF00A838}"/>
              </a:ext>
            </a:extLst>
          </p:cNvPr>
          <p:cNvSpPr txBox="1"/>
          <p:nvPr/>
        </p:nvSpPr>
        <p:spPr>
          <a:xfrm>
            <a:off x="5586143" y="5425337"/>
            <a:ext cx="1225193" cy="400110"/>
          </a:xfrm>
          <a:prstGeom prst="rect">
            <a:avLst/>
          </a:prstGeom>
          <a:noFill/>
        </p:spPr>
        <p:txBody>
          <a:bodyPr wrap="square">
            <a:spAutoFit/>
          </a:bodyPr>
          <a:lstStyle/>
          <a:p>
            <a:r>
              <a:rPr lang="en-IN" sz="2000" b="1" u="sng" dirty="0"/>
              <a:t>Insights</a:t>
            </a:r>
          </a:p>
        </p:txBody>
      </p:sp>
    </p:spTree>
    <p:extLst>
      <p:ext uri="{BB962C8B-B14F-4D97-AF65-F5344CB8AC3E}">
        <p14:creationId xmlns:p14="http://schemas.microsoft.com/office/powerpoint/2010/main" val="17187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7E71-2E03-E8F5-1D96-6958514C3F7E}"/>
              </a:ext>
            </a:extLst>
          </p:cNvPr>
          <p:cNvSpPr>
            <a:spLocks noGrp="1"/>
          </p:cNvSpPr>
          <p:nvPr>
            <p:ph type="title"/>
          </p:nvPr>
        </p:nvSpPr>
        <p:spPr>
          <a:xfrm>
            <a:off x="790505" y="609600"/>
            <a:ext cx="10353761" cy="1326321"/>
          </a:xfrm>
        </p:spPr>
        <p:txBody>
          <a:bodyPr>
            <a:normAutofit/>
          </a:bodyPr>
          <a:lstStyle/>
          <a:p>
            <a:r>
              <a:rPr lang="en-GB" b="1" i="0" dirty="0">
                <a:effectLst/>
                <a:latin typeface="system-ui"/>
              </a:rPr>
              <a:t>Q3. ANALYSIS OF ADDICTION LEVEL BY GENDER WISE</a:t>
            </a:r>
            <a:br>
              <a:rPr lang="en-GB" b="1" i="0" dirty="0">
                <a:effectLst/>
                <a:latin typeface="system-ui"/>
              </a:rPr>
            </a:br>
            <a:endParaRPr lang="en-IN" dirty="0"/>
          </a:p>
        </p:txBody>
      </p:sp>
      <p:pic>
        <p:nvPicPr>
          <p:cNvPr id="4" name="Picture 3">
            <a:extLst>
              <a:ext uri="{FF2B5EF4-FFF2-40B4-BE49-F238E27FC236}">
                <a16:creationId xmlns:a16="http://schemas.microsoft.com/office/drawing/2014/main" id="{8443C0C9-B135-3B89-B349-5E5E44849C3D}"/>
              </a:ext>
            </a:extLst>
          </p:cNvPr>
          <p:cNvPicPr>
            <a:picLocks noChangeAspect="1"/>
          </p:cNvPicPr>
          <p:nvPr/>
        </p:nvPicPr>
        <p:blipFill>
          <a:blip r:embed="rId2"/>
          <a:stretch>
            <a:fillRect/>
          </a:stretch>
        </p:blipFill>
        <p:spPr>
          <a:xfrm>
            <a:off x="595900" y="1797978"/>
            <a:ext cx="10972801" cy="4274049"/>
          </a:xfrm>
          <a:prstGeom prst="rect">
            <a:avLst/>
          </a:prstGeom>
        </p:spPr>
      </p:pic>
    </p:spTree>
    <p:extLst>
      <p:ext uri="{BB962C8B-B14F-4D97-AF65-F5344CB8AC3E}">
        <p14:creationId xmlns:p14="http://schemas.microsoft.com/office/powerpoint/2010/main" val="3337589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9AAD-ED33-B493-7FFF-F6B5D70163C3}"/>
              </a:ext>
            </a:extLst>
          </p:cNvPr>
          <p:cNvSpPr>
            <a:spLocks noGrp="1"/>
          </p:cNvSpPr>
          <p:nvPr>
            <p:ph type="title"/>
          </p:nvPr>
        </p:nvSpPr>
        <p:spPr>
          <a:xfrm>
            <a:off x="1037085" y="5589142"/>
            <a:ext cx="10353761" cy="1584763"/>
          </a:xfrm>
        </p:spPr>
        <p:txBody>
          <a:bodyPr>
            <a:normAutofit/>
          </a:bodyPr>
          <a:lstStyle/>
          <a:p>
            <a:r>
              <a:rPr lang="en-GB" sz="1400" b="0" i="0" dirty="0">
                <a:effectLst/>
                <a:latin typeface="system-ui"/>
              </a:rPr>
              <a:t>*Male Group Has the Highest Addiction Level: The Male group has the highest addiction level with a value of 2.965, indicating that males tend to have a higher addiction level compared to other genders.</a:t>
            </a:r>
            <a:br>
              <a:rPr lang="en-GB" sz="1400" b="0" i="0" dirty="0">
                <a:effectLst/>
                <a:latin typeface="system-ui"/>
              </a:rPr>
            </a:br>
            <a:r>
              <a:rPr lang="en-GB" sz="1400" b="0" i="0" dirty="0">
                <a:effectLst/>
                <a:latin typeface="system-ui"/>
              </a:rPr>
              <a:t>*The differences in addiction levels across genders are relatively small, with values ranging from 2.720 to 2.965</a:t>
            </a:r>
            <a:br>
              <a:rPr lang="en-GB" b="0" i="0" dirty="0">
                <a:effectLst/>
                <a:latin typeface="system-ui"/>
              </a:rPr>
            </a:br>
            <a:endParaRPr lang="en-IN" dirty="0"/>
          </a:p>
        </p:txBody>
      </p:sp>
      <p:pic>
        <p:nvPicPr>
          <p:cNvPr id="4" name="Picture 3">
            <a:extLst>
              <a:ext uri="{FF2B5EF4-FFF2-40B4-BE49-F238E27FC236}">
                <a16:creationId xmlns:a16="http://schemas.microsoft.com/office/drawing/2014/main" id="{86EA02B7-5FD4-AED3-EEB0-1529AD6C9381}"/>
              </a:ext>
            </a:extLst>
          </p:cNvPr>
          <p:cNvPicPr>
            <a:picLocks noChangeAspect="1"/>
          </p:cNvPicPr>
          <p:nvPr/>
        </p:nvPicPr>
        <p:blipFill>
          <a:blip r:embed="rId2"/>
          <a:stretch>
            <a:fillRect/>
          </a:stretch>
        </p:blipFill>
        <p:spPr>
          <a:xfrm>
            <a:off x="1470967" y="454657"/>
            <a:ext cx="9250066" cy="4620776"/>
          </a:xfrm>
          <a:prstGeom prst="rect">
            <a:avLst/>
          </a:prstGeom>
        </p:spPr>
      </p:pic>
      <p:sp>
        <p:nvSpPr>
          <p:cNvPr id="5" name="TextBox 4">
            <a:extLst>
              <a:ext uri="{FF2B5EF4-FFF2-40B4-BE49-F238E27FC236}">
                <a16:creationId xmlns:a16="http://schemas.microsoft.com/office/drawing/2014/main" id="{81297CF5-0321-2823-3F99-0637A8AEEF89}"/>
              </a:ext>
            </a:extLst>
          </p:cNvPr>
          <p:cNvSpPr txBox="1"/>
          <p:nvPr/>
        </p:nvSpPr>
        <p:spPr>
          <a:xfrm>
            <a:off x="5737261" y="5276362"/>
            <a:ext cx="1225193" cy="400110"/>
          </a:xfrm>
          <a:prstGeom prst="rect">
            <a:avLst/>
          </a:prstGeom>
          <a:noFill/>
        </p:spPr>
        <p:txBody>
          <a:bodyPr wrap="square">
            <a:spAutoFit/>
          </a:bodyPr>
          <a:lstStyle/>
          <a:p>
            <a:r>
              <a:rPr lang="en-IN" sz="2000" b="1" u="sng" dirty="0"/>
              <a:t>Insights</a:t>
            </a:r>
          </a:p>
        </p:txBody>
      </p:sp>
    </p:spTree>
    <p:extLst>
      <p:ext uri="{BB962C8B-B14F-4D97-AF65-F5344CB8AC3E}">
        <p14:creationId xmlns:p14="http://schemas.microsoft.com/office/powerpoint/2010/main" val="895816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7E25-B4A3-1BC6-54F0-21BBA15EA352}"/>
              </a:ext>
            </a:extLst>
          </p:cNvPr>
          <p:cNvSpPr>
            <a:spLocks noGrp="1"/>
          </p:cNvSpPr>
          <p:nvPr>
            <p:ph type="title"/>
          </p:nvPr>
        </p:nvSpPr>
        <p:spPr>
          <a:xfrm>
            <a:off x="848610" y="344184"/>
            <a:ext cx="10353761" cy="1326321"/>
          </a:xfrm>
        </p:spPr>
        <p:txBody>
          <a:bodyPr>
            <a:normAutofit fontScale="90000"/>
          </a:bodyPr>
          <a:lstStyle/>
          <a:p>
            <a:r>
              <a:rPr lang="en-GB" b="1" i="0" dirty="0">
                <a:effectLst/>
                <a:latin typeface="system-ui"/>
              </a:rPr>
              <a:t>Q4. USAGE OF SOCIAL MEDIA BY PROFESSION (ANALYSIS OF PROFESSION DISTRIBUTION)</a:t>
            </a:r>
            <a:br>
              <a:rPr lang="en-GB" b="1" i="0" dirty="0">
                <a:effectLst/>
                <a:latin typeface="system-ui"/>
              </a:rPr>
            </a:br>
            <a:endParaRPr lang="en-IN" dirty="0"/>
          </a:p>
        </p:txBody>
      </p:sp>
      <p:pic>
        <p:nvPicPr>
          <p:cNvPr id="4" name="Picture 3">
            <a:extLst>
              <a:ext uri="{FF2B5EF4-FFF2-40B4-BE49-F238E27FC236}">
                <a16:creationId xmlns:a16="http://schemas.microsoft.com/office/drawing/2014/main" id="{5F213AAF-707A-6783-20F8-A747389F6035}"/>
              </a:ext>
            </a:extLst>
          </p:cNvPr>
          <p:cNvPicPr>
            <a:picLocks noChangeAspect="1"/>
          </p:cNvPicPr>
          <p:nvPr/>
        </p:nvPicPr>
        <p:blipFill>
          <a:blip r:embed="rId2"/>
          <a:stretch>
            <a:fillRect/>
          </a:stretch>
        </p:blipFill>
        <p:spPr>
          <a:xfrm>
            <a:off x="913795" y="1592494"/>
            <a:ext cx="10223392" cy="4921322"/>
          </a:xfrm>
          <a:prstGeom prst="rect">
            <a:avLst/>
          </a:prstGeom>
        </p:spPr>
      </p:pic>
    </p:spTree>
    <p:extLst>
      <p:ext uri="{BB962C8B-B14F-4D97-AF65-F5344CB8AC3E}">
        <p14:creationId xmlns:p14="http://schemas.microsoft.com/office/powerpoint/2010/main" val="1980754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BA6A-4130-5823-6CF9-55B5475F5244}"/>
              </a:ext>
            </a:extLst>
          </p:cNvPr>
          <p:cNvSpPr>
            <a:spLocks noGrp="1"/>
          </p:cNvSpPr>
          <p:nvPr>
            <p:ph type="title"/>
          </p:nvPr>
        </p:nvSpPr>
        <p:spPr>
          <a:xfrm>
            <a:off x="1134876" y="5907640"/>
            <a:ext cx="10353761" cy="719191"/>
          </a:xfrm>
        </p:spPr>
        <p:txBody>
          <a:bodyPr>
            <a:normAutofit fontScale="90000"/>
          </a:bodyPr>
          <a:lstStyle/>
          <a:p>
            <a:r>
              <a:rPr lang="en-GB" sz="1800" b="0" i="0" dirty="0">
                <a:effectLst/>
                <a:latin typeface="system-ui"/>
              </a:rPr>
              <a:t>*The dataset is largely dominated by students and service industry roles (waiting staff, </a:t>
            </a:r>
            <a:r>
              <a:rPr lang="en-GB" sz="1800" b="0" i="0" dirty="0" err="1">
                <a:effectLst/>
                <a:latin typeface="system-ui"/>
              </a:rPr>
              <a:t>laboUr</a:t>
            </a:r>
            <a:r>
              <a:rPr lang="en-GB" sz="1800" b="0" i="0" dirty="0">
                <a:effectLst/>
                <a:latin typeface="system-ui"/>
              </a:rPr>
              <a:t>/workers).</a:t>
            </a:r>
            <a:br>
              <a:rPr lang="en-GB" sz="1800" b="0" i="0" dirty="0">
                <a:effectLst/>
                <a:latin typeface="system-ui"/>
              </a:rPr>
            </a:br>
            <a:r>
              <a:rPr lang="en-GB" sz="1800" b="0" i="0" dirty="0">
                <a:effectLst/>
                <a:latin typeface="system-ui"/>
              </a:rPr>
              <a:t>*while skilled professions such as engineers, managers, and teachers have smaller representations.</a:t>
            </a:r>
            <a:br>
              <a:rPr lang="en-GB" sz="1800" b="0" i="0" dirty="0">
                <a:effectLst/>
                <a:latin typeface="system-ui"/>
              </a:rPr>
            </a:br>
            <a:r>
              <a:rPr lang="en-GB" sz="1800" b="0" i="0" dirty="0">
                <a:effectLst/>
                <a:latin typeface="system-ui"/>
              </a:rPr>
              <a:t>*Creative professions (artists) are also present but in lower numbers</a:t>
            </a:r>
            <a:br>
              <a:rPr lang="en-GB" b="0" i="0" dirty="0">
                <a:effectLst/>
                <a:latin typeface="system-ui"/>
              </a:rPr>
            </a:br>
            <a:endParaRPr lang="en-IN" dirty="0"/>
          </a:p>
        </p:txBody>
      </p:sp>
      <p:pic>
        <p:nvPicPr>
          <p:cNvPr id="4" name="Picture 3">
            <a:extLst>
              <a:ext uri="{FF2B5EF4-FFF2-40B4-BE49-F238E27FC236}">
                <a16:creationId xmlns:a16="http://schemas.microsoft.com/office/drawing/2014/main" id="{A8321DF9-5053-2BD7-F889-31C156A84504}"/>
              </a:ext>
            </a:extLst>
          </p:cNvPr>
          <p:cNvPicPr>
            <a:picLocks noChangeAspect="1"/>
          </p:cNvPicPr>
          <p:nvPr/>
        </p:nvPicPr>
        <p:blipFill>
          <a:blip r:embed="rId2"/>
          <a:stretch>
            <a:fillRect/>
          </a:stretch>
        </p:blipFill>
        <p:spPr>
          <a:xfrm>
            <a:off x="1914205" y="483642"/>
            <a:ext cx="8205840" cy="4365761"/>
          </a:xfrm>
          <a:prstGeom prst="rect">
            <a:avLst/>
          </a:prstGeom>
        </p:spPr>
      </p:pic>
      <p:sp>
        <p:nvSpPr>
          <p:cNvPr id="5" name="TextBox 4">
            <a:extLst>
              <a:ext uri="{FF2B5EF4-FFF2-40B4-BE49-F238E27FC236}">
                <a16:creationId xmlns:a16="http://schemas.microsoft.com/office/drawing/2014/main" id="{CEB356CE-0205-4EB7-9015-ED68A3A53C5C}"/>
              </a:ext>
            </a:extLst>
          </p:cNvPr>
          <p:cNvSpPr txBox="1"/>
          <p:nvPr/>
        </p:nvSpPr>
        <p:spPr>
          <a:xfrm>
            <a:off x="5613971" y="5081154"/>
            <a:ext cx="1225193" cy="400110"/>
          </a:xfrm>
          <a:prstGeom prst="rect">
            <a:avLst/>
          </a:prstGeom>
          <a:noFill/>
        </p:spPr>
        <p:txBody>
          <a:bodyPr wrap="square">
            <a:spAutoFit/>
          </a:bodyPr>
          <a:lstStyle/>
          <a:p>
            <a:r>
              <a:rPr lang="en-IN" sz="2000" b="1" u="sng" dirty="0"/>
              <a:t>Insights</a:t>
            </a:r>
          </a:p>
        </p:txBody>
      </p:sp>
    </p:spTree>
    <p:extLst>
      <p:ext uri="{BB962C8B-B14F-4D97-AF65-F5344CB8AC3E}">
        <p14:creationId xmlns:p14="http://schemas.microsoft.com/office/powerpoint/2010/main" val="212776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BEA1A-72CC-4004-A410-C7FBC5BB8694}"/>
              </a:ext>
            </a:extLst>
          </p:cNvPr>
          <p:cNvSpPr>
            <a:spLocks noGrp="1"/>
          </p:cNvSpPr>
          <p:nvPr>
            <p:ph type="title"/>
          </p:nvPr>
        </p:nvSpPr>
        <p:spPr>
          <a:xfrm>
            <a:off x="919119" y="476036"/>
            <a:ext cx="10353761" cy="1326321"/>
          </a:xfrm>
        </p:spPr>
        <p:txBody>
          <a:bodyPr>
            <a:normAutofit fontScale="90000"/>
          </a:bodyPr>
          <a:lstStyle/>
          <a:p>
            <a:r>
              <a:rPr lang="en-GB" b="1" i="0" dirty="0">
                <a:effectLst/>
                <a:latin typeface="system-ui"/>
              </a:rPr>
              <a:t>Q5. ANALYSIS OF TOTAL TIME SPEND ON SOCIAL MEDIA PLATFORMS</a:t>
            </a:r>
            <a:br>
              <a:rPr lang="en-GB" b="1" i="0" dirty="0">
                <a:effectLst/>
                <a:latin typeface="system-ui"/>
              </a:rPr>
            </a:br>
            <a:endParaRPr lang="en-IN" dirty="0"/>
          </a:p>
        </p:txBody>
      </p:sp>
      <p:pic>
        <p:nvPicPr>
          <p:cNvPr id="6" name="Picture 5">
            <a:extLst>
              <a:ext uri="{FF2B5EF4-FFF2-40B4-BE49-F238E27FC236}">
                <a16:creationId xmlns:a16="http://schemas.microsoft.com/office/drawing/2014/main" id="{DE784FD6-1338-45C6-EA78-332DFA835E39}"/>
              </a:ext>
            </a:extLst>
          </p:cNvPr>
          <p:cNvPicPr>
            <a:picLocks noChangeAspect="1"/>
          </p:cNvPicPr>
          <p:nvPr/>
        </p:nvPicPr>
        <p:blipFill>
          <a:blip r:embed="rId2"/>
          <a:stretch>
            <a:fillRect/>
          </a:stretch>
        </p:blipFill>
        <p:spPr>
          <a:xfrm>
            <a:off x="739739" y="1950914"/>
            <a:ext cx="10644027" cy="4086330"/>
          </a:xfrm>
          <a:prstGeom prst="rect">
            <a:avLst/>
          </a:prstGeom>
        </p:spPr>
      </p:pic>
    </p:spTree>
    <p:extLst>
      <p:ext uri="{BB962C8B-B14F-4D97-AF65-F5344CB8AC3E}">
        <p14:creationId xmlns:p14="http://schemas.microsoft.com/office/powerpoint/2010/main" val="383555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467F1-52C5-0F3F-D921-39F5BCB23BE0}"/>
              </a:ext>
            </a:extLst>
          </p:cNvPr>
          <p:cNvSpPr>
            <a:spLocks noGrp="1"/>
          </p:cNvSpPr>
          <p:nvPr>
            <p:ph type="title"/>
          </p:nvPr>
        </p:nvSpPr>
        <p:spPr/>
        <p:txBody>
          <a:bodyPr>
            <a:normAutofit fontScale="90000"/>
          </a:bodyPr>
          <a:lstStyle/>
          <a:p>
            <a:r>
              <a:rPr lang="en-IN" sz="6600" b="1" i="0" dirty="0">
                <a:effectLst/>
                <a:latin typeface="system-ui"/>
              </a:rPr>
              <a:t>Objective</a:t>
            </a:r>
            <a:br>
              <a:rPr lang="en-IN" b="1" i="0" dirty="0">
                <a:effectLst/>
                <a:latin typeface="system-ui"/>
              </a:rPr>
            </a:br>
            <a:endParaRPr lang="en-IN" dirty="0"/>
          </a:p>
        </p:txBody>
      </p:sp>
      <p:sp>
        <p:nvSpPr>
          <p:cNvPr id="4" name="Rectangle 1">
            <a:extLst>
              <a:ext uri="{FF2B5EF4-FFF2-40B4-BE49-F238E27FC236}">
                <a16:creationId xmlns:a16="http://schemas.microsoft.com/office/drawing/2014/main" id="{FF4C0986-F22E-84C6-EAAC-6837D3E504B9}"/>
              </a:ext>
            </a:extLst>
          </p:cNvPr>
          <p:cNvSpPr>
            <a:spLocks noGrp="1" noChangeArrowheads="1"/>
          </p:cNvSpPr>
          <p:nvPr>
            <p:ph idx="1"/>
          </p:nvPr>
        </p:nvSpPr>
        <p:spPr bwMode="auto">
          <a:xfrm>
            <a:off x="676853" y="2001083"/>
            <a:ext cx="1082764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Identify Usage Patterns: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Analyze how humans allocate their time across various social media platforms.</a:t>
            </a: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Examine trends in usage based on age, gender, and other demographics.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Understand Behavioral Impact: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Explore the psychological and emotional effects of prolonged social media usage.</a:t>
            </a: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Investigate how social media habits influence productivity and personal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Highlight Key Distractions:</a:t>
            </a:r>
            <a:endParaRPr lang="en-US" altLang="en-US" sz="1800" dirty="0">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Identify specific activities or content types (e.g., videos, memes, trends) that lead to excessive </a:t>
            </a:r>
          </a:p>
          <a:p>
            <a:pPr marL="457200" lvl="1" indent="0" eaLnBrk="0" fontAlgn="base" hangingPunct="0">
              <a:lnSpc>
                <a:spcPct val="100000"/>
              </a:lnSpc>
              <a:spcBef>
                <a:spcPct val="0"/>
              </a:spcBef>
              <a:spcAft>
                <a:spcPct val="0"/>
              </a:spcAft>
              <a:buNone/>
            </a:pPr>
            <a:r>
              <a:rPr lang="en-US" altLang="en-US" dirty="0">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time consumption.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Assess Productivity Loss: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Measure the correlation between social media usage and reduced focus or efficiency in daily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Provide Insights for Better Usage: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Suggest strategies to minimize time wastage and promote mindful social media consumption.</a:t>
            </a:r>
          </a:p>
          <a:p>
            <a:pPr marL="457200"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Encourage a balance between online and offline interactions.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3974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C386-A844-6B67-124E-444A7DA02079}"/>
              </a:ext>
            </a:extLst>
          </p:cNvPr>
          <p:cNvSpPr>
            <a:spLocks noGrp="1"/>
          </p:cNvSpPr>
          <p:nvPr>
            <p:ph type="title"/>
          </p:nvPr>
        </p:nvSpPr>
        <p:spPr>
          <a:xfrm>
            <a:off x="1644293" y="5440761"/>
            <a:ext cx="10353761" cy="1326321"/>
          </a:xfrm>
        </p:spPr>
        <p:txBody>
          <a:bodyPr>
            <a:normAutofit fontScale="90000"/>
          </a:bodyPr>
          <a:lstStyle/>
          <a:p>
            <a:r>
              <a:rPr lang="en-GB" sz="2000" b="0" i="0" dirty="0">
                <a:effectLst/>
                <a:latin typeface="system-ui"/>
              </a:rPr>
              <a:t>*It looks like TikTok is the most popular platform, followed closely by YouTube and Instagram.</a:t>
            </a:r>
            <a:br>
              <a:rPr lang="en-GB" sz="2000" b="0" i="0" dirty="0">
                <a:effectLst/>
                <a:latin typeface="system-ui"/>
              </a:rPr>
            </a:br>
            <a:r>
              <a:rPr lang="en-GB" sz="2000" b="0" i="0" dirty="0">
                <a:effectLst/>
                <a:latin typeface="system-ui"/>
              </a:rPr>
              <a:t>*Facebook is slightly behind but still has a significant share</a:t>
            </a:r>
            <a:br>
              <a:rPr lang="en-GB" b="0" i="0" dirty="0">
                <a:effectLst/>
                <a:latin typeface="system-ui"/>
              </a:rPr>
            </a:br>
            <a:endParaRPr lang="en-IN" dirty="0"/>
          </a:p>
        </p:txBody>
      </p:sp>
      <p:pic>
        <p:nvPicPr>
          <p:cNvPr id="4" name="Picture 3">
            <a:extLst>
              <a:ext uri="{FF2B5EF4-FFF2-40B4-BE49-F238E27FC236}">
                <a16:creationId xmlns:a16="http://schemas.microsoft.com/office/drawing/2014/main" id="{F17E8B36-8F7F-85D7-DE54-926353DF6A24}"/>
              </a:ext>
            </a:extLst>
          </p:cNvPr>
          <p:cNvPicPr>
            <a:picLocks noChangeAspect="1"/>
          </p:cNvPicPr>
          <p:nvPr/>
        </p:nvPicPr>
        <p:blipFill>
          <a:blip r:embed="rId2"/>
          <a:stretch>
            <a:fillRect/>
          </a:stretch>
        </p:blipFill>
        <p:spPr>
          <a:xfrm>
            <a:off x="2073478" y="586385"/>
            <a:ext cx="8424810" cy="4365761"/>
          </a:xfrm>
          <a:prstGeom prst="rect">
            <a:avLst/>
          </a:prstGeom>
        </p:spPr>
      </p:pic>
      <p:sp>
        <p:nvSpPr>
          <p:cNvPr id="5" name="TextBox 4">
            <a:extLst>
              <a:ext uri="{FF2B5EF4-FFF2-40B4-BE49-F238E27FC236}">
                <a16:creationId xmlns:a16="http://schemas.microsoft.com/office/drawing/2014/main" id="{D4402349-57E1-FCFD-5933-2F0489E4A26E}"/>
              </a:ext>
            </a:extLst>
          </p:cNvPr>
          <p:cNvSpPr txBox="1"/>
          <p:nvPr/>
        </p:nvSpPr>
        <p:spPr>
          <a:xfrm>
            <a:off x="542390" y="5642257"/>
            <a:ext cx="1738473" cy="461665"/>
          </a:xfrm>
          <a:prstGeom prst="rect">
            <a:avLst/>
          </a:prstGeom>
          <a:noFill/>
        </p:spPr>
        <p:txBody>
          <a:bodyPr wrap="square">
            <a:spAutoFit/>
          </a:bodyPr>
          <a:lstStyle/>
          <a:p>
            <a:r>
              <a:rPr lang="en-IN" sz="2400" b="1" u="sng" dirty="0"/>
              <a:t>Insights-</a:t>
            </a:r>
          </a:p>
        </p:txBody>
      </p:sp>
    </p:spTree>
    <p:extLst>
      <p:ext uri="{BB962C8B-B14F-4D97-AF65-F5344CB8AC3E}">
        <p14:creationId xmlns:p14="http://schemas.microsoft.com/office/powerpoint/2010/main" val="222437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B3860-F008-F0B1-EC7B-4FBAE9258010}"/>
              </a:ext>
            </a:extLst>
          </p:cNvPr>
          <p:cNvSpPr>
            <a:spLocks noGrp="1"/>
          </p:cNvSpPr>
          <p:nvPr>
            <p:ph type="title"/>
          </p:nvPr>
        </p:nvSpPr>
        <p:spPr>
          <a:xfrm>
            <a:off x="1019768" y="307271"/>
            <a:ext cx="10353761" cy="884532"/>
          </a:xfrm>
        </p:spPr>
        <p:txBody>
          <a:bodyPr>
            <a:normAutofit fontScale="90000"/>
          </a:bodyPr>
          <a:lstStyle/>
          <a:p>
            <a:r>
              <a:rPr lang="en-GB" b="1" i="0" dirty="0">
                <a:effectLst/>
                <a:latin typeface="system-ui"/>
              </a:rPr>
              <a:t>Q6. ANALYSIS OF ADDICTION LEVEL BY LOCATION</a:t>
            </a:r>
            <a:br>
              <a:rPr lang="en-GB" b="1" i="0" dirty="0">
                <a:effectLst/>
                <a:latin typeface="system-ui"/>
              </a:rPr>
            </a:br>
            <a:endParaRPr lang="en-IN" dirty="0"/>
          </a:p>
        </p:txBody>
      </p:sp>
      <p:pic>
        <p:nvPicPr>
          <p:cNvPr id="4" name="Picture 3">
            <a:extLst>
              <a:ext uri="{FF2B5EF4-FFF2-40B4-BE49-F238E27FC236}">
                <a16:creationId xmlns:a16="http://schemas.microsoft.com/office/drawing/2014/main" id="{A451975D-C1B4-4187-665C-B8294C6E8E78}"/>
              </a:ext>
            </a:extLst>
          </p:cNvPr>
          <p:cNvPicPr>
            <a:picLocks noChangeAspect="1"/>
          </p:cNvPicPr>
          <p:nvPr/>
        </p:nvPicPr>
        <p:blipFill>
          <a:blip r:embed="rId2"/>
          <a:stretch>
            <a:fillRect/>
          </a:stretch>
        </p:blipFill>
        <p:spPr>
          <a:xfrm>
            <a:off x="1019768" y="1109609"/>
            <a:ext cx="10357945" cy="4448710"/>
          </a:xfrm>
          <a:prstGeom prst="rect">
            <a:avLst/>
          </a:prstGeom>
        </p:spPr>
      </p:pic>
      <p:sp>
        <p:nvSpPr>
          <p:cNvPr id="8" name="TextBox 7">
            <a:extLst>
              <a:ext uri="{FF2B5EF4-FFF2-40B4-BE49-F238E27FC236}">
                <a16:creationId xmlns:a16="http://schemas.microsoft.com/office/drawing/2014/main" id="{6A4615F9-4294-E44E-02FA-08483BDA79B4}"/>
              </a:ext>
            </a:extLst>
          </p:cNvPr>
          <p:cNvSpPr txBox="1"/>
          <p:nvPr/>
        </p:nvSpPr>
        <p:spPr>
          <a:xfrm>
            <a:off x="1703827" y="5820309"/>
            <a:ext cx="9421344" cy="646331"/>
          </a:xfrm>
          <a:prstGeom prst="rect">
            <a:avLst/>
          </a:prstGeom>
          <a:noFill/>
        </p:spPr>
        <p:txBody>
          <a:bodyPr wrap="square">
            <a:spAutoFit/>
          </a:bodyPr>
          <a:lstStyle/>
          <a:p>
            <a:pPr algn="l"/>
            <a:r>
              <a:rPr lang="en-GB" b="0" i="0" dirty="0">
                <a:effectLst/>
                <a:latin typeface="system-ui"/>
              </a:rPr>
              <a:t>*Brazil and Germany show relatively higher addiction levels compared to other countries.</a:t>
            </a:r>
          </a:p>
          <a:p>
            <a:pPr algn="l"/>
            <a:r>
              <a:rPr lang="en-GB" b="0" i="0" dirty="0">
                <a:effectLst/>
                <a:latin typeface="system-ui"/>
              </a:rPr>
              <a:t>*Asian countries like Pakistan, Vietnam, and Japan tend to have lower addiction levels on average</a:t>
            </a:r>
          </a:p>
        </p:txBody>
      </p:sp>
      <p:sp>
        <p:nvSpPr>
          <p:cNvPr id="9" name="TextBox 8">
            <a:extLst>
              <a:ext uri="{FF2B5EF4-FFF2-40B4-BE49-F238E27FC236}">
                <a16:creationId xmlns:a16="http://schemas.microsoft.com/office/drawing/2014/main" id="{2D25461C-5356-953C-23EE-2147177947B0}"/>
              </a:ext>
            </a:extLst>
          </p:cNvPr>
          <p:cNvSpPr txBox="1"/>
          <p:nvPr/>
        </p:nvSpPr>
        <p:spPr>
          <a:xfrm>
            <a:off x="242328" y="5960547"/>
            <a:ext cx="1225193" cy="400110"/>
          </a:xfrm>
          <a:prstGeom prst="rect">
            <a:avLst/>
          </a:prstGeom>
          <a:noFill/>
        </p:spPr>
        <p:txBody>
          <a:bodyPr wrap="square">
            <a:spAutoFit/>
          </a:bodyPr>
          <a:lstStyle/>
          <a:p>
            <a:r>
              <a:rPr lang="en-IN" sz="2000" b="1" u="sng" dirty="0"/>
              <a:t>Insights</a:t>
            </a:r>
          </a:p>
        </p:txBody>
      </p:sp>
    </p:spTree>
    <p:extLst>
      <p:ext uri="{BB962C8B-B14F-4D97-AF65-F5344CB8AC3E}">
        <p14:creationId xmlns:p14="http://schemas.microsoft.com/office/powerpoint/2010/main" val="238560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6A0B0-E5EC-6CFC-9B93-322BF7157C75}"/>
              </a:ext>
            </a:extLst>
          </p:cNvPr>
          <p:cNvSpPr>
            <a:spLocks noGrp="1"/>
          </p:cNvSpPr>
          <p:nvPr>
            <p:ph type="title"/>
          </p:nvPr>
        </p:nvSpPr>
        <p:spPr>
          <a:xfrm>
            <a:off x="889173" y="609599"/>
            <a:ext cx="10353761" cy="592477"/>
          </a:xfrm>
        </p:spPr>
        <p:txBody>
          <a:bodyPr>
            <a:normAutofit fontScale="90000"/>
          </a:bodyPr>
          <a:lstStyle/>
          <a:p>
            <a:r>
              <a:rPr lang="en-GB" b="1" i="0" dirty="0">
                <a:effectLst/>
                <a:latin typeface="system-ui"/>
              </a:rPr>
              <a:t>Q7. ANALYSING TOTAL NO OF VIDEOS WATCHED BY LOCATION</a:t>
            </a:r>
            <a:br>
              <a:rPr lang="en-GB" b="1" i="0" dirty="0">
                <a:effectLst/>
                <a:latin typeface="system-ui"/>
              </a:rPr>
            </a:br>
            <a:endParaRPr lang="en-IN" dirty="0"/>
          </a:p>
        </p:txBody>
      </p:sp>
      <p:pic>
        <p:nvPicPr>
          <p:cNvPr id="4" name="Picture 3">
            <a:extLst>
              <a:ext uri="{FF2B5EF4-FFF2-40B4-BE49-F238E27FC236}">
                <a16:creationId xmlns:a16="http://schemas.microsoft.com/office/drawing/2014/main" id="{10C602AC-C509-DB76-2B74-1EFB4978F018}"/>
              </a:ext>
            </a:extLst>
          </p:cNvPr>
          <p:cNvPicPr>
            <a:picLocks noChangeAspect="1"/>
          </p:cNvPicPr>
          <p:nvPr/>
        </p:nvPicPr>
        <p:blipFill>
          <a:blip r:embed="rId2"/>
          <a:stretch>
            <a:fillRect/>
          </a:stretch>
        </p:blipFill>
        <p:spPr>
          <a:xfrm>
            <a:off x="889173" y="1202076"/>
            <a:ext cx="10413653" cy="5210710"/>
          </a:xfrm>
          <a:prstGeom prst="rect">
            <a:avLst/>
          </a:prstGeom>
        </p:spPr>
      </p:pic>
    </p:spTree>
    <p:extLst>
      <p:ext uri="{BB962C8B-B14F-4D97-AF65-F5344CB8AC3E}">
        <p14:creationId xmlns:p14="http://schemas.microsoft.com/office/powerpoint/2010/main" val="320676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605C-9BDC-269D-8EFB-DADD1096A407}"/>
              </a:ext>
            </a:extLst>
          </p:cNvPr>
          <p:cNvSpPr>
            <a:spLocks noGrp="1"/>
          </p:cNvSpPr>
          <p:nvPr>
            <p:ph type="title"/>
          </p:nvPr>
        </p:nvSpPr>
        <p:spPr>
          <a:xfrm>
            <a:off x="1950398" y="5531679"/>
            <a:ext cx="9877725" cy="1326321"/>
          </a:xfrm>
        </p:spPr>
        <p:txBody>
          <a:bodyPr>
            <a:normAutofit fontScale="90000"/>
          </a:bodyPr>
          <a:lstStyle/>
          <a:p>
            <a:r>
              <a:rPr lang="en-GB" sz="3100" b="0" i="0" dirty="0">
                <a:effectLst/>
                <a:latin typeface="system-ui"/>
              </a:rPr>
              <a:t>*India has the highest number of videos watched.</a:t>
            </a:r>
            <a:br>
              <a:rPr lang="en-GB" sz="3100" b="0" i="0" dirty="0">
                <a:effectLst/>
                <a:latin typeface="system-ui"/>
              </a:rPr>
            </a:br>
            <a:r>
              <a:rPr lang="en-GB" sz="3100" b="0" i="0" dirty="0">
                <a:effectLst/>
                <a:latin typeface="system-ui"/>
              </a:rPr>
              <a:t>*Germany has the lowest number of videos watched.</a:t>
            </a:r>
            <a:br>
              <a:rPr lang="en-GB" b="0" i="0" dirty="0">
                <a:effectLst/>
                <a:latin typeface="system-ui"/>
              </a:rPr>
            </a:br>
            <a:endParaRPr lang="en-IN" dirty="0"/>
          </a:p>
        </p:txBody>
      </p:sp>
      <p:pic>
        <p:nvPicPr>
          <p:cNvPr id="4" name="Picture 3">
            <a:extLst>
              <a:ext uri="{FF2B5EF4-FFF2-40B4-BE49-F238E27FC236}">
                <a16:creationId xmlns:a16="http://schemas.microsoft.com/office/drawing/2014/main" id="{CE7AD34B-162E-B533-9A56-88FD56D8A0D1}"/>
              </a:ext>
            </a:extLst>
          </p:cNvPr>
          <p:cNvPicPr>
            <a:picLocks noChangeAspect="1"/>
          </p:cNvPicPr>
          <p:nvPr/>
        </p:nvPicPr>
        <p:blipFill>
          <a:blip r:embed="rId2"/>
          <a:stretch>
            <a:fillRect/>
          </a:stretch>
        </p:blipFill>
        <p:spPr>
          <a:xfrm>
            <a:off x="861509" y="400692"/>
            <a:ext cx="10549428" cy="4654193"/>
          </a:xfrm>
          <a:prstGeom prst="rect">
            <a:avLst/>
          </a:prstGeom>
        </p:spPr>
      </p:pic>
      <p:sp>
        <p:nvSpPr>
          <p:cNvPr id="5" name="TextBox 4">
            <a:extLst>
              <a:ext uri="{FF2B5EF4-FFF2-40B4-BE49-F238E27FC236}">
                <a16:creationId xmlns:a16="http://schemas.microsoft.com/office/drawing/2014/main" id="{1C4198BE-D96C-9E7E-81C6-20FD77DA9573}"/>
              </a:ext>
            </a:extLst>
          </p:cNvPr>
          <p:cNvSpPr txBox="1"/>
          <p:nvPr/>
        </p:nvSpPr>
        <p:spPr>
          <a:xfrm>
            <a:off x="363877" y="5687328"/>
            <a:ext cx="1586521" cy="461665"/>
          </a:xfrm>
          <a:prstGeom prst="rect">
            <a:avLst/>
          </a:prstGeom>
          <a:noFill/>
        </p:spPr>
        <p:txBody>
          <a:bodyPr wrap="square">
            <a:spAutoFit/>
          </a:bodyPr>
          <a:lstStyle/>
          <a:p>
            <a:r>
              <a:rPr lang="en-IN" sz="2400" b="1" u="sng" dirty="0"/>
              <a:t>Insights-</a:t>
            </a:r>
          </a:p>
        </p:txBody>
      </p:sp>
    </p:spTree>
    <p:extLst>
      <p:ext uri="{BB962C8B-B14F-4D97-AF65-F5344CB8AC3E}">
        <p14:creationId xmlns:p14="http://schemas.microsoft.com/office/powerpoint/2010/main" val="285936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EC7A-6160-BA93-08C7-75C82070CDBC}"/>
              </a:ext>
            </a:extLst>
          </p:cNvPr>
          <p:cNvSpPr>
            <a:spLocks noGrp="1"/>
          </p:cNvSpPr>
          <p:nvPr>
            <p:ph type="title"/>
          </p:nvPr>
        </p:nvSpPr>
        <p:spPr>
          <a:xfrm>
            <a:off x="765007" y="410966"/>
            <a:ext cx="10353761" cy="719191"/>
          </a:xfrm>
        </p:spPr>
        <p:txBody>
          <a:bodyPr>
            <a:normAutofit fontScale="90000"/>
          </a:bodyPr>
          <a:lstStyle/>
          <a:p>
            <a:r>
              <a:rPr lang="en-GB" b="1" i="0" dirty="0">
                <a:effectLst/>
                <a:latin typeface="system-ui"/>
              </a:rPr>
              <a:t>Q8. ANALYSIS OF PRODUCTIVITY LOSS BY GENDER WISE</a:t>
            </a:r>
            <a:br>
              <a:rPr lang="en-GB" b="1" i="0" dirty="0">
                <a:effectLst/>
                <a:latin typeface="system-ui"/>
              </a:rPr>
            </a:br>
            <a:endParaRPr lang="en-IN" dirty="0"/>
          </a:p>
        </p:txBody>
      </p:sp>
      <p:pic>
        <p:nvPicPr>
          <p:cNvPr id="4" name="Picture 3">
            <a:extLst>
              <a:ext uri="{FF2B5EF4-FFF2-40B4-BE49-F238E27FC236}">
                <a16:creationId xmlns:a16="http://schemas.microsoft.com/office/drawing/2014/main" id="{656E92E2-646A-1722-D85F-1E034F543AEB}"/>
              </a:ext>
            </a:extLst>
          </p:cNvPr>
          <p:cNvPicPr>
            <a:picLocks noChangeAspect="1"/>
          </p:cNvPicPr>
          <p:nvPr/>
        </p:nvPicPr>
        <p:blipFill>
          <a:blip r:embed="rId2"/>
          <a:stretch>
            <a:fillRect/>
          </a:stretch>
        </p:blipFill>
        <p:spPr>
          <a:xfrm>
            <a:off x="1029545" y="927242"/>
            <a:ext cx="10089223" cy="4756935"/>
          </a:xfrm>
          <a:prstGeom prst="rect">
            <a:avLst/>
          </a:prstGeom>
        </p:spPr>
      </p:pic>
      <p:sp>
        <p:nvSpPr>
          <p:cNvPr id="6" name="TextBox 5">
            <a:extLst>
              <a:ext uri="{FF2B5EF4-FFF2-40B4-BE49-F238E27FC236}">
                <a16:creationId xmlns:a16="http://schemas.microsoft.com/office/drawing/2014/main" id="{966386A6-2F7B-883A-0AA8-3E0DEC6306D5}"/>
              </a:ext>
            </a:extLst>
          </p:cNvPr>
          <p:cNvSpPr txBox="1"/>
          <p:nvPr/>
        </p:nvSpPr>
        <p:spPr>
          <a:xfrm>
            <a:off x="2527881" y="5688449"/>
            <a:ext cx="8509132" cy="1169551"/>
          </a:xfrm>
          <a:prstGeom prst="rect">
            <a:avLst/>
          </a:prstGeom>
          <a:noFill/>
        </p:spPr>
        <p:txBody>
          <a:bodyPr wrap="square">
            <a:spAutoFit/>
          </a:bodyPr>
          <a:lstStyle/>
          <a:p>
            <a:pPr algn="l"/>
            <a:r>
              <a:rPr lang="en-GB" sz="1400" b="0" i="0" dirty="0">
                <a:effectLst/>
                <a:latin typeface="system-ui"/>
              </a:rPr>
              <a:t>*Highest Productivity Loss: The ‘Male’ category shows the highest total productivity loss, reaching close to 2500 units.</a:t>
            </a:r>
          </a:p>
          <a:p>
            <a:pPr algn="l"/>
            <a:r>
              <a:rPr lang="en-GB" sz="1400" b="0" i="0" dirty="0">
                <a:effectLst/>
                <a:latin typeface="system-ui"/>
              </a:rPr>
              <a:t>*Moderate Productivity Loss: The ‘Female’ category has a moderate productivity loss, with the bar indicating a value between 1500 and 2000 units.</a:t>
            </a:r>
          </a:p>
          <a:p>
            <a:pPr algn="l"/>
            <a:r>
              <a:rPr lang="en-GB" sz="1400" b="0" i="0" dirty="0">
                <a:effectLst/>
                <a:latin typeface="system-ui"/>
              </a:rPr>
              <a:t>*Lowest Productivity Loss: The ‘Other’ category has the lowest productivity loss</a:t>
            </a:r>
          </a:p>
        </p:txBody>
      </p:sp>
      <p:sp>
        <p:nvSpPr>
          <p:cNvPr id="8" name="TextBox 7">
            <a:extLst>
              <a:ext uri="{FF2B5EF4-FFF2-40B4-BE49-F238E27FC236}">
                <a16:creationId xmlns:a16="http://schemas.microsoft.com/office/drawing/2014/main" id="{A89702E0-2701-CFBB-9111-DC28A4F90DB7}"/>
              </a:ext>
            </a:extLst>
          </p:cNvPr>
          <p:cNvSpPr txBox="1"/>
          <p:nvPr/>
        </p:nvSpPr>
        <p:spPr>
          <a:xfrm>
            <a:off x="1154987" y="6067472"/>
            <a:ext cx="1225193" cy="400110"/>
          </a:xfrm>
          <a:prstGeom prst="rect">
            <a:avLst/>
          </a:prstGeom>
          <a:noFill/>
        </p:spPr>
        <p:txBody>
          <a:bodyPr wrap="square">
            <a:spAutoFit/>
          </a:bodyPr>
          <a:lstStyle/>
          <a:p>
            <a:r>
              <a:rPr lang="en-IN" sz="2000" b="1" u="sng" dirty="0"/>
              <a:t>Insights</a:t>
            </a:r>
          </a:p>
        </p:txBody>
      </p:sp>
    </p:spTree>
    <p:extLst>
      <p:ext uri="{BB962C8B-B14F-4D97-AF65-F5344CB8AC3E}">
        <p14:creationId xmlns:p14="http://schemas.microsoft.com/office/powerpoint/2010/main" val="4252908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C95CF-F92F-6DA4-0EB2-F03745C92517}"/>
              </a:ext>
            </a:extLst>
          </p:cNvPr>
          <p:cNvSpPr>
            <a:spLocks noGrp="1"/>
          </p:cNvSpPr>
          <p:nvPr>
            <p:ph type="title"/>
          </p:nvPr>
        </p:nvSpPr>
        <p:spPr>
          <a:xfrm>
            <a:off x="724533" y="311649"/>
            <a:ext cx="10353761" cy="1326321"/>
          </a:xfrm>
        </p:spPr>
        <p:txBody>
          <a:bodyPr>
            <a:normAutofit fontScale="90000"/>
          </a:bodyPr>
          <a:lstStyle/>
          <a:p>
            <a:r>
              <a:rPr lang="en-GB" b="1" i="0" dirty="0">
                <a:effectLst/>
                <a:latin typeface="system-ui"/>
              </a:rPr>
              <a:t>Q9. Relationship between Total Time Spent and Productivity Loss</a:t>
            </a:r>
            <a:br>
              <a:rPr lang="en-GB" b="1" i="0" dirty="0">
                <a:effectLst/>
                <a:latin typeface="system-ui"/>
              </a:rPr>
            </a:br>
            <a:endParaRPr lang="en-IN" dirty="0"/>
          </a:p>
        </p:txBody>
      </p:sp>
      <p:pic>
        <p:nvPicPr>
          <p:cNvPr id="4" name="Picture 3">
            <a:extLst>
              <a:ext uri="{FF2B5EF4-FFF2-40B4-BE49-F238E27FC236}">
                <a16:creationId xmlns:a16="http://schemas.microsoft.com/office/drawing/2014/main" id="{82BB1416-8D8E-62B2-6D42-83230F8D3978}"/>
              </a:ext>
            </a:extLst>
          </p:cNvPr>
          <p:cNvPicPr>
            <a:picLocks noChangeAspect="1"/>
          </p:cNvPicPr>
          <p:nvPr/>
        </p:nvPicPr>
        <p:blipFill>
          <a:blip r:embed="rId2"/>
          <a:stretch>
            <a:fillRect/>
          </a:stretch>
        </p:blipFill>
        <p:spPr>
          <a:xfrm>
            <a:off x="724533" y="1541123"/>
            <a:ext cx="10742934" cy="4779196"/>
          </a:xfrm>
          <a:prstGeom prst="rect">
            <a:avLst/>
          </a:prstGeom>
        </p:spPr>
      </p:pic>
    </p:spTree>
    <p:extLst>
      <p:ext uri="{BB962C8B-B14F-4D97-AF65-F5344CB8AC3E}">
        <p14:creationId xmlns:p14="http://schemas.microsoft.com/office/powerpoint/2010/main" val="2253678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52AB-64FE-863A-BD18-4DE434A3B751}"/>
              </a:ext>
            </a:extLst>
          </p:cNvPr>
          <p:cNvSpPr>
            <a:spLocks noGrp="1"/>
          </p:cNvSpPr>
          <p:nvPr>
            <p:ph type="title"/>
          </p:nvPr>
        </p:nvSpPr>
        <p:spPr/>
        <p:txBody>
          <a:bodyPr>
            <a:normAutofit fontScale="90000"/>
          </a:bodyPr>
          <a:lstStyle/>
          <a:p>
            <a:r>
              <a:rPr lang="en-GB" b="1" i="0" dirty="0">
                <a:effectLst/>
                <a:latin typeface="system-ui"/>
              </a:rPr>
              <a:t>Q10. Finding The Biggest Productivity Loss by Time of The Day</a:t>
            </a:r>
            <a:br>
              <a:rPr lang="en-GB" b="1" i="0" dirty="0">
                <a:effectLst/>
                <a:latin typeface="system-ui"/>
              </a:rPr>
            </a:br>
            <a:endParaRPr lang="en-IN" dirty="0"/>
          </a:p>
        </p:txBody>
      </p:sp>
      <p:pic>
        <p:nvPicPr>
          <p:cNvPr id="4" name="Picture 3">
            <a:extLst>
              <a:ext uri="{FF2B5EF4-FFF2-40B4-BE49-F238E27FC236}">
                <a16:creationId xmlns:a16="http://schemas.microsoft.com/office/drawing/2014/main" id="{A442BC0E-A6EA-87C7-138B-D5C033BCE714}"/>
              </a:ext>
            </a:extLst>
          </p:cNvPr>
          <p:cNvPicPr>
            <a:picLocks noChangeAspect="1"/>
          </p:cNvPicPr>
          <p:nvPr/>
        </p:nvPicPr>
        <p:blipFill>
          <a:blip r:embed="rId2"/>
          <a:stretch>
            <a:fillRect/>
          </a:stretch>
        </p:blipFill>
        <p:spPr>
          <a:xfrm>
            <a:off x="924444" y="1613043"/>
            <a:ext cx="10528193" cy="4820559"/>
          </a:xfrm>
          <a:prstGeom prst="rect">
            <a:avLst/>
          </a:prstGeom>
        </p:spPr>
      </p:pic>
    </p:spTree>
    <p:extLst>
      <p:ext uri="{BB962C8B-B14F-4D97-AF65-F5344CB8AC3E}">
        <p14:creationId xmlns:p14="http://schemas.microsoft.com/office/powerpoint/2010/main" val="3285119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559EAD-3F90-62B3-50FA-62C29FAFECE9}"/>
              </a:ext>
            </a:extLst>
          </p:cNvPr>
          <p:cNvPicPr>
            <a:picLocks noChangeAspect="1"/>
          </p:cNvPicPr>
          <p:nvPr/>
        </p:nvPicPr>
        <p:blipFill>
          <a:blip r:embed="rId2"/>
          <a:stretch>
            <a:fillRect/>
          </a:stretch>
        </p:blipFill>
        <p:spPr>
          <a:xfrm>
            <a:off x="994881" y="665263"/>
            <a:ext cx="10202238" cy="4911023"/>
          </a:xfrm>
          <a:prstGeom prst="rect">
            <a:avLst/>
          </a:prstGeom>
        </p:spPr>
      </p:pic>
      <p:sp>
        <p:nvSpPr>
          <p:cNvPr id="6" name="TextBox 5">
            <a:extLst>
              <a:ext uri="{FF2B5EF4-FFF2-40B4-BE49-F238E27FC236}">
                <a16:creationId xmlns:a16="http://schemas.microsoft.com/office/drawing/2014/main" id="{0CD5D91C-459F-3928-2D21-92334903014B}"/>
              </a:ext>
            </a:extLst>
          </p:cNvPr>
          <p:cNvSpPr txBox="1"/>
          <p:nvPr/>
        </p:nvSpPr>
        <p:spPr>
          <a:xfrm>
            <a:off x="3120775" y="5961904"/>
            <a:ext cx="6097712" cy="461665"/>
          </a:xfrm>
          <a:prstGeom prst="rect">
            <a:avLst/>
          </a:prstGeom>
          <a:noFill/>
        </p:spPr>
        <p:txBody>
          <a:bodyPr wrap="square">
            <a:spAutoFit/>
          </a:bodyPr>
          <a:lstStyle/>
          <a:p>
            <a:pPr algn="l"/>
            <a:r>
              <a:rPr lang="en-GB" sz="2400" b="1" i="0" dirty="0">
                <a:effectLst/>
                <a:latin typeface="system-ui"/>
              </a:rPr>
              <a:t>*Maximum in the morning and least in night</a:t>
            </a:r>
          </a:p>
        </p:txBody>
      </p:sp>
    </p:spTree>
    <p:extLst>
      <p:ext uri="{BB962C8B-B14F-4D97-AF65-F5344CB8AC3E}">
        <p14:creationId xmlns:p14="http://schemas.microsoft.com/office/powerpoint/2010/main" val="2488844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FD86-DC3D-0F67-DC89-4794F01895B5}"/>
              </a:ext>
            </a:extLst>
          </p:cNvPr>
          <p:cNvSpPr>
            <a:spLocks noGrp="1"/>
          </p:cNvSpPr>
          <p:nvPr>
            <p:ph type="title"/>
          </p:nvPr>
        </p:nvSpPr>
        <p:spPr/>
        <p:txBody>
          <a:bodyPr>
            <a:normAutofit/>
          </a:bodyPr>
          <a:lstStyle/>
          <a:p>
            <a:r>
              <a:rPr lang="en-IN" sz="4000" b="1" i="0" dirty="0">
                <a:effectLst/>
                <a:latin typeface="system-ui"/>
              </a:rPr>
              <a:t>Q11. PRODUCTIVITY LOSS BY LOCATION</a:t>
            </a:r>
            <a:br>
              <a:rPr lang="en-IN" b="1" i="0" dirty="0">
                <a:effectLst/>
                <a:latin typeface="system-ui"/>
              </a:rPr>
            </a:br>
            <a:endParaRPr lang="en-IN" dirty="0"/>
          </a:p>
        </p:txBody>
      </p:sp>
      <p:pic>
        <p:nvPicPr>
          <p:cNvPr id="10" name="Picture 9">
            <a:extLst>
              <a:ext uri="{FF2B5EF4-FFF2-40B4-BE49-F238E27FC236}">
                <a16:creationId xmlns:a16="http://schemas.microsoft.com/office/drawing/2014/main" id="{3B54BEC1-C7B9-2B69-A222-3BEE24457DBB}"/>
              </a:ext>
            </a:extLst>
          </p:cNvPr>
          <p:cNvPicPr>
            <a:picLocks noChangeAspect="1"/>
          </p:cNvPicPr>
          <p:nvPr/>
        </p:nvPicPr>
        <p:blipFill>
          <a:blip r:embed="rId2"/>
          <a:stretch>
            <a:fillRect/>
          </a:stretch>
        </p:blipFill>
        <p:spPr>
          <a:xfrm>
            <a:off x="862539" y="1935922"/>
            <a:ext cx="10456272" cy="4312478"/>
          </a:xfrm>
          <a:prstGeom prst="rect">
            <a:avLst/>
          </a:prstGeom>
        </p:spPr>
      </p:pic>
    </p:spTree>
    <p:extLst>
      <p:ext uri="{BB962C8B-B14F-4D97-AF65-F5344CB8AC3E}">
        <p14:creationId xmlns:p14="http://schemas.microsoft.com/office/powerpoint/2010/main" val="1053808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9799-F36A-1A13-9C34-38F1206F006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768D4D0-0AA4-9B11-ADBD-B2C6B0B3CEC4}"/>
              </a:ext>
            </a:extLst>
          </p:cNvPr>
          <p:cNvPicPr>
            <a:picLocks noChangeAspect="1"/>
          </p:cNvPicPr>
          <p:nvPr/>
        </p:nvPicPr>
        <p:blipFill>
          <a:blip r:embed="rId2"/>
          <a:stretch>
            <a:fillRect/>
          </a:stretch>
        </p:blipFill>
        <p:spPr>
          <a:xfrm>
            <a:off x="780836" y="609600"/>
            <a:ext cx="10664575" cy="5421329"/>
          </a:xfrm>
          <a:prstGeom prst="rect">
            <a:avLst/>
          </a:prstGeom>
        </p:spPr>
      </p:pic>
    </p:spTree>
    <p:extLst>
      <p:ext uri="{BB962C8B-B14F-4D97-AF65-F5344CB8AC3E}">
        <p14:creationId xmlns:p14="http://schemas.microsoft.com/office/powerpoint/2010/main" val="3456545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FFAA-A947-A118-A117-C957B8AA8228}"/>
              </a:ext>
            </a:extLst>
          </p:cNvPr>
          <p:cNvSpPr>
            <a:spLocks noGrp="1"/>
          </p:cNvSpPr>
          <p:nvPr>
            <p:ph type="title"/>
          </p:nvPr>
        </p:nvSpPr>
        <p:spPr>
          <a:xfrm>
            <a:off x="679879" y="712380"/>
            <a:ext cx="10353761" cy="1552353"/>
          </a:xfrm>
        </p:spPr>
        <p:txBody>
          <a:bodyPr>
            <a:normAutofit/>
          </a:bodyPr>
          <a:lstStyle/>
          <a:p>
            <a:r>
              <a:rPr lang="en-IN" sz="6600" dirty="0">
                <a:effectLst/>
                <a:latin typeface="system-ui"/>
              </a:rPr>
              <a:t>DATA SUMMARY</a:t>
            </a:r>
            <a:br>
              <a:rPr lang="en-IN" b="1" i="0" dirty="0">
                <a:effectLst/>
                <a:latin typeface="system-ui"/>
              </a:rPr>
            </a:br>
            <a:endParaRPr lang="en-IN" dirty="0"/>
          </a:p>
        </p:txBody>
      </p:sp>
      <p:sp>
        <p:nvSpPr>
          <p:cNvPr id="3" name="Content Placeholder 2">
            <a:extLst>
              <a:ext uri="{FF2B5EF4-FFF2-40B4-BE49-F238E27FC236}">
                <a16:creationId xmlns:a16="http://schemas.microsoft.com/office/drawing/2014/main" id="{D74C713A-2098-52E1-F5FB-E2175FF23871}"/>
              </a:ext>
            </a:extLst>
          </p:cNvPr>
          <p:cNvSpPr>
            <a:spLocks noGrp="1"/>
          </p:cNvSpPr>
          <p:nvPr>
            <p:ph idx="1"/>
          </p:nvPr>
        </p:nvSpPr>
        <p:spPr>
          <a:xfrm>
            <a:off x="1988287" y="2096064"/>
            <a:ext cx="8410355" cy="3695136"/>
          </a:xfrm>
        </p:spPr>
        <p:txBody>
          <a:bodyPr>
            <a:normAutofit/>
          </a:bodyPr>
          <a:lstStyle/>
          <a:p>
            <a:pPr marL="0" indent="0">
              <a:buNone/>
            </a:pPr>
            <a:r>
              <a:rPr lang="en-GB" sz="2400" b="0" i="0" dirty="0">
                <a:effectLst/>
                <a:latin typeface="system-ui"/>
              </a:rPr>
              <a:t>The “</a:t>
            </a:r>
            <a:r>
              <a:rPr lang="en-GB" sz="2400" b="0" i="0" u="sng" dirty="0">
                <a:effectLst/>
                <a:latin typeface="system-ui"/>
              </a:rPr>
              <a:t>The Social Media trap</a:t>
            </a:r>
            <a:r>
              <a:rPr lang="en-GB" sz="2400" b="0" i="0" dirty="0">
                <a:effectLst/>
                <a:latin typeface="system-ui"/>
              </a:rPr>
              <a:t>” dataset offers a detailed look into user behaviour and engagement with social media platforms. It captures various attributes that can help analyse the impact of social media on users' time and productivity. This dataset is valuable for researchers, marketers, and social scientists aiming to understand the nuances of social media consumption.</a:t>
            </a:r>
            <a:endParaRPr lang="en-IN" sz="2400" dirty="0"/>
          </a:p>
        </p:txBody>
      </p:sp>
    </p:spTree>
    <p:extLst>
      <p:ext uri="{BB962C8B-B14F-4D97-AF65-F5344CB8AC3E}">
        <p14:creationId xmlns:p14="http://schemas.microsoft.com/office/powerpoint/2010/main" val="181425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BF1AE-81F4-0C98-331D-18F456F81056}"/>
              </a:ext>
            </a:extLst>
          </p:cNvPr>
          <p:cNvPicPr>
            <a:picLocks noChangeAspect="1"/>
          </p:cNvPicPr>
          <p:nvPr/>
        </p:nvPicPr>
        <p:blipFill>
          <a:blip r:embed="rId2"/>
          <a:stretch>
            <a:fillRect/>
          </a:stretch>
        </p:blipFill>
        <p:spPr>
          <a:xfrm>
            <a:off x="5969285" y="601797"/>
            <a:ext cx="5423899" cy="5654405"/>
          </a:xfrm>
          <a:prstGeom prst="rect">
            <a:avLst/>
          </a:prstGeom>
        </p:spPr>
      </p:pic>
      <p:sp>
        <p:nvSpPr>
          <p:cNvPr id="6" name="TextBox 5">
            <a:extLst>
              <a:ext uri="{FF2B5EF4-FFF2-40B4-BE49-F238E27FC236}">
                <a16:creationId xmlns:a16="http://schemas.microsoft.com/office/drawing/2014/main" id="{BEBAA29E-2557-9E23-FDCF-9F0FB475E30D}"/>
              </a:ext>
            </a:extLst>
          </p:cNvPr>
          <p:cNvSpPr txBox="1"/>
          <p:nvPr/>
        </p:nvSpPr>
        <p:spPr>
          <a:xfrm>
            <a:off x="798816" y="2330606"/>
            <a:ext cx="4523198" cy="2246769"/>
          </a:xfrm>
          <a:prstGeom prst="rect">
            <a:avLst/>
          </a:prstGeom>
          <a:noFill/>
        </p:spPr>
        <p:txBody>
          <a:bodyPr wrap="square">
            <a:spAutoFit/>
          </a:bodyPr>
          <a:lstStyle/>
          <a:p>
            <a:pPr algn="l"/>
            <a:r>
              <a:rPr lang="en-GB" sz="2800" b="0" i="0" dirty="0">
                <a:effectLst/>
                <a:latin typeface="system-ui"/>
              </a:rPr>
              <a:t>*Germany has the highest productivity loss.</a:t>
            </a:r>
          </a:p>
          <a:p>
            <a:pPr algn="l"/>
            <a:endParaRPr lang="en-GB" sz="2800" b="0" i="0" dirty="0">
              <a:effectLst/>
              <a:latin typeface="system-ui"/>
            </a:endParaRPr>
          </a:p>
          <a:p>
            <a:pPr algn="l"/>
            <a:r>
              <a:rPr lang="en-GB" sz="2800" b="0" i="0" dirty="0">
                <a:effectLst/>
                <a:latin typeface="system-ui"/>
              </a:rPr>
              <a:t>*Brazil has the lowest productivity loss.</a:t>
            </a:r>
          </a:p>
        </p:txBody>
      </p:sp>
      <p:sp>
        <p:nvSpPr>
          <p:cNvPr id="7" name="TextBox 6">
            <a:extLst>
              <a:ext uri="{FF2B5EF4-FFF2-40B4-BE49-F238E27FC236}">
                <a16:creationId xmlns:a16="http://schemas.microsoft.com/office/drawing/2014/main" id="{27E85B6E-2434-6366-83DB-A075323040F7}"/>
              </a:ext>
            </a:extLst>
          </p:cNvPr>
          <p:cNvSpPr txBox="1"/>
          <p:nvPr/>
        </p:nvSpPr>
        <p:spPr>
          <a:xfrm>
            <a:off x="1483760" y="1187247"/>
            <a:ext cx="2307404" cy="584775"/>
          </a:xfrm>
          <a:prstGeom prst="rect">
            <a:avLst/>
          </a:prstGeom>
          <a:noFill/>
        </p:spPr>
        <p:txBody>
          <a:bodyPr wrap="square">
            <a:spAutoFit/>
          </a:bodyPr>
          <a:lstStyle/>
          <a:p>
            <a:pPr algn="ctr"/>
            <a:r>
              <a:rPr lang="en-IN" sz="3200" b="1" u="sng" dirty="0"/>
              <a:t>Insights</a:t>
            </a:r>
          </a:p>
        </p:txBody>
      </p:sp>
    </p:spTree>
    <p:extLst>
      <p:ext uri="{BB962C8B-B14F-4D97-AF65-F5344CB8AC3E}">
        <p14:creationId xmlns:p14="http://schemas.microsoft.com/office/powerpoint/2010/main" val="283667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D78B2-FC61-8C8E-80EA-4FC02FE6A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49F59-22BB-2E34-21DE-DC99076EA73D}"/>
              </a:ext>
            </a:extLst>
          </p:cNvPr>
          <p:cNvSpPr>
            <a:spLocks noGrp="1"/>
          </p:cNvSpPr>
          <p:nvPr>
            <p:ph type="title"/>
          </p:nvPr>
        </p:nvSpPr>
        <p:spPr>
          <a:xfrm>
            <a:off x="714337" y="171951"/>
            <a:ext cx="10760148" cy="1478570"/>
          </a:xfrm>
        </p:spPr>
        <p:txBody>
          <a:bodyPr vert="horz" lIns="91440" tIns="45720" rIns="91440" bIns="45720" rtlCol="0">
            <a:normAutofit fontScale="90000"/>
          </a:bodyPr>
          <a:lstStyle/>
          <a:p>
            <a:pPr algn="ctr"/>
            <a:r>
              <a:rPr lang="en-GB" sz="4400" b="1" i="0" dirty="0">
                <a:effectLst/>
                <a:latin typeface="system-ui"/>
              </a:rPr>
              <a:t>RECOMMENDATIONS TO REDUCE SOCIAL MEDIA'S IMPACT ON PRODUCTIVITY</a:t>
            </a:r>
            <a:br>
              <a:rPr lang="en-GB" b="1" i="0" dirty="0">
                <a:effectLst/>
                <a:latin typeface="system-ui"/>
              </a:rPr>
            </a:br>
            <a:endParaRPr lang="en-US" dirty="0"/>
          </a:p>
        </p:txBody>
      </p:sp>
      <p:sp>
        <p:nvSpPr>
          <p:cNvPr id="5" name="Content Placeholder 4">
            <a:extLst>
              <a:ext uri="{FF2B5EF4-FFF2-40B4-BE49-F238E27FC236}">
                <a16:creationId xmlns:a16="http://schemas.microsoft.com/office/drawing/2014/main" id="{EE153644-EE9E-19D1-0600-414E997A99E6}"/>
              </a:ext>
            </a:extLst>
          </p:cNvPr>
          <p:cNvSpPr>
            <a:spLocks noGrp="1"/>
          </p:cNvSpPr>
          <p:nvPr>
            <p:ph idx="1"/>
          </p:nvPr>
        </p:nvSpPr>
        <p:spPr>
          <a:xfrm>
            <a:off x="1343430" y="1499190"/>
            <a:ext cx="9905999" cy="5039833"/>
          </a:xfrm>
        </p:spPr>
        <p:txBody>
          <a:bodyPr>
            <a:normAutofit fontScale="70000" lnSpcReduction="20000"/>
          </a:bodyPr>
          <a:lstStyle/>
          <a:p>
            <a:pPr algn="l"/>
            <a:r>
              <a:rPr lang="en-GB" sz="2600" b="0" i="0" dirty="0">
                <a:effectLst/>
                <a:latin typeface="system-ui"/>
              </a:rPr>
              <a:t>*Set Time Limits: Use apps or timers to limit how long you spend on social media.</a:t>
            </a:r>
          </a:p>
          <a:p>
            <a:pPr algn="l"/>
            <a:r>
              <a:rPr lang="en-GB" sz="2600" b="0" i="0" dirty="0">
                <a:effectLst/>
                <a:latin typeface="system-ui"/>
              </a:rPr>
              <a:t>*Turn Off Notifications: Disable social media alerts to avoid distractions.</a:t>
            </a:r>
          </a:p>
          <a:p>
            <a:pPr algn="l"/>
            <a:r>
              <a:rPr lang="en-GB" sz="2600" b="0" i="0" dirty="0">
                <a:effectLst/>
                <a:latin typeface="system-ui"/>
              </a:rPr>
              <a:t>*Create Social Media-Free Spaces: Keep social media out of your workspace.</a:t>
            </a:r>
          </a:p>
          <a:p>
            <a:pPr algn="l"/>
            <a:r>
              <a:rPr lang="en-GB" sz="2600" b="0" i="0" dirty="0">
                <a:effectLst/>
                <a:latin typeface="system-ui"/>
              </a:rPr>
              <a:t>*Use Focus Modes: Activate "Focus Mode" on your phone to block distractions.</a:t>
            </a:r>
          </a:p>
          <a:p>
            <a:pPr algn="l"/>
            <a:r>
              <a:rPr lang="en-GB" sz="2600" b="0" i="0" dirty="0">
                <a:effectLst/>
                <a:latin typeface="system-ui"/>
              </a:rPr>
              <a:t>*Limit Access: Remove social media apps from your phone or use them only on one device.</a:t>
            </a:r>
          </a:p>
          <a:p>
            <a:pPr algn="l"/>
            <a:r>
              <a:rPr lang="en-GB" sz="2600" b="0" i="0" dirty="0">
                <a:effectLst/>
                <a:latin typeface="system-ui"/>
              </a:rPr>
              <a:t>*Schedule Breaks: Set specific times to check social media, like during lunch or after work.</a:t>
            </a:r>
          </a:p>
          <a:p>
            <a:pPr algn="l"/>
            <a:r>
              <a:rPr lang="en-GB" sz="2600" b="0" i="0" dirty="0">
                <a:effectLst/>
                <a:latin typeface="system-ui"/>
              </a:rPr>
              <a:t>*Do Other Activities: Replace scrolling with activities like walking, reading, or hobbies.</a:t>
            </a:r>
          </a:p>
          <a:p>
            <a:pPr algn="l"/>
            <a:r>
              <a:rPr lang="en-GB" sz="2600" b="0" i="0" dirty="0">
                <a:effectLst/>
                <a:latin typeface="system-ui"/>
              </a:rPr>
              <a:t>*Be Mindful: Think about why you're using social media and track your usage.</a:t>
            </a:r>
          </a:p>
          <a:p>
            <a:pPr algn="l"/>
            <a:r>
              <a:rPr lang="en-GB" sz="2600" b="0" i="0" dirty="0">
                <a:effectLst/>
                <a:latin typeface="system-ui"/>
              </a:rPr>
              <a:t>*Separate Work and Personal Use: Use social media only for work-related tasks during work hours.</a:t>
            </a:r>
          </a:p>
          <a:p>
            <a:pPr algn="l"/>
            <a:r>
              <a:rPr lang="en-GB" sz="2600" b="0" i="0" dirty="0">
                <a:effectLst/>
                <a:latin typeface="system-ui"/>
              </a:rPr>
              <a:t>*Take Breaks from Social Media: Try digital detoxes by avoiding social media for certain periods, like weekends.</a:t>
            </a:r>
          </a:p>
          <a:p>
            <a:pPr algn="l"/>
            <a:r>
              <a:rPr lang="en-GB" sz="2600" b="0" i="0" dirty="0">
                <a:effectLst/>
                <a:latin typeface="system-ui"/>
              </a:rPr>
              <a:t>*These can help you stay focused and productive.</a:t>
            </a:r>
          </a:p>
          <a:p>
            <a:pPr marL="0" indent="0">
              <a:buNone/>
            </a:pPr>
            <a:endParaRPr lang="en-IN" dirty="0"/>
          </a:p>
        </p:txBody>
      </p:sp>
    </p:spTree>
    <p:extLst>
      <p:ext uri="{BB962C8B-B14F-4D97-AF65-F5344CB8AC3E}">
        <p14:creationId xmlns:p14="http://schemas.microsoft.com/office/powerpoint/2010/main" val="228599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17D9CF-8CC9-79FA-462C-9D75BB84DAAC}"/>
              </a:ext>
            </a:extLst>
          </p:cNvPr>
          <p:cNvSpPr>
            <a:spLocks noGrp="1"/>
          </p:cNvSpPr>
          <p:nvPr>
            <p:ph type="title"/>
          </p:nvPr>
        </p:nvSpPr>
        <p:spPr>
          <a:xfrm>
            <a:off x="6237859" y="5433238"/>
            <a:ext cx="5677788" cy="1180212"/>
          </a:xfrm>
        </p:spPr>
        <p:txBody>
          <a:bodyPr>
            <a:normAutofit/>
          </a:bodyPr>
          <a:lstStyle/>
          <a:p>
            <a:r>
              <a:rPr lang="en-GB" sz="2400" dirty="0"/>
              <a:t>- AASTHA GUPTA KESHARWANI</a:t>
            </a:r>
            <a:br>
              <a:rPr lang="en-GB" sz="2400" dirty="0"/>
            </a:br>
            <a:r>
              <a:rPr lang="en-GB" sz="2400"/>
              <a:t>     DA</a:t>
            </a:r>
            <a:r>
              <a:rPr lang="en-GB" sz="2400" dirty="0"/>
              <a:t>/DS</a:t>
            </a:r>
            <a:endParaRPr lang="en-IN" sz="2400" dirty="0"/>
          </a:p>
        </p:txBody>
      </p:sp>
      <p:sp>
        <p:nvSpPr>
          <p:cNvPr id="7" name="Content Placeholder 6">
            <a:extLst>
              <a:ext uri="{FF2B5EF4-FFF2-40B4-BE49-F238E27FC236}">
                <a16:creationId xmlns:a16="http://schemas.microsoft.com/office/drawing/2014/main" id="{C83497E0-3F48-BE67-49D6-6F5AEE69651E}"/>
              </a:ext>
            </a:extLst>
          </p:cNvPr>
          <p:cNvSpPr>
            <a:spLocks noGrp="1"/>
          </p:cNvSpPr>
          <p:nvPr>
            <p:ph type="body" idx="1"/>
          </p:nvPr>
        </p:nvSpPr>
        <p:spPr>
          <a:xfrm>
            <a:off x="3480574" y="2542399"/>
            <a:ext cx="5514570" cy="1374776"/>
          </a:xfrm>
        </p:spPr>
        <p:txBody>
          <a:bodyPr>
            <a:normAutofit fontScale="70000" lnSpcReduction="20000"/>
          </a:bodyPr>
          <a:lstStyle/>
          <a:p>
            <a:pPr marL="0" indent="0">
              <a:buNone/>
            </a:pPr>
            <a:r>
              <a:rPr lang="en-GB" sz="9600" b="1" u="sng" dirty="0"/>
              <a:t>THANK YOU</a:t>
            </a:r>
            <a:endParaRPr lang="en-IN" sz="9600" b="1" u="sng" dirty="0"/>
          </a:p>
        </p:txBody>
      </p:sp>
    </p:spTree>
    <p:extLst>
      <p:ext uri="{BB962C8B-B14F-4D97-AF65-F5344CB8AC3E}">
        <p14:creationId xmlns:p14="http://schemas.microsoft.com/office/powerpoint/2010/main" val="293351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1882-8927-D72D-AF6E-F62386EB0A11}"/>
              </a:ext>
            </a:extLst>
          </p:cNvPr>
          <p:cNvSpPr>
            <a:spLocks noGrp="1"/>
          </p:cNvSpPr>
          <p:nvPr>
            <p:ph type="title"/>
          </p:nvPr>
        </p:nvSpPr>
        <p:spPr/>
        <p:txBody>
          <a:bodyPr>
            <a:noAutofit/>
          </a:bodyPr>
          <a:lstStyle/>
          <a:p>
            <a:r>
              <a:rPr lang="en-GB" sz="6600" dirty="0">
                <a:effectLst/>
                <a:latin typeface="system-ui"/>
              </a:rPr>
              <a:t>I</a:t>
            </a:r>
            <a:r>
              <a:rPr lang="en-IN" sz="6600" dirty="0">
                <a:effectLst/>
                <a:latin typeface="system-ui"/>
              </a:rPr>
              <a:t>MPORTING LIBRARY</a:t>
            </a:r>
            <a:endParaRPr lang="en-IN" sz="6600" dirty="0"/>
          </a:p>
        </p:txBody>
      </p:sp>
      <p:pic>
        <p:nvPicPr>
          <p:cNvPr id="19" name="Picture 18">
            <a:extLst>
              <a:ext uri="{FF2B5EF4-FFF2-40B4-BE49-F238E27FC236}">
                <a16:creationId xmlns:a16="http://schemas.microsoft.com/office/drawing/2014/main" id="{0AD63731-64D7-C8AF-238D-561F229B7866}"/>
              </a:ext>
            </a:extLst>
          </p:cNvPr>
          <p:cNvPicPr>
            <a:picLocks noChangeAspect="1"/>
          </p:cNvPicPr>
          <p:nvPr/>
        </p:nvPicPr>
        <p:blipFill>
          <a:blip r:embed="rId2"/>
          <a:stretch>
            <a:fillRect/>
          </a:stretch>
        </p:blipFill>
        <p:spPr>
          <a:xfrm>
            <a:off x="753763" y="2310714"/>
            <a:ext cx="10651524" cy="3608172"/>
          </a:xfrm>
          <a:prstGeom prst="rect">
            <a:avLst/>
          </a:prstGeom>
        </p:spPr>
      </p:pic>
    </p:spTree>
    <p:extLst>
      <p:ext uri="{BB962C8B-B14F-4D97-AF65-F5344CB8AC3E}">
        <p14:creationId xmlns:p14="http://schemas.microsoft.com/office/powerpoint/2010/main" val="2126332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2E06-7099-0C5F-3661-7EBC96BF3F81}"/>
              </a:ext>
            </a:extLst>
          </p:cNvPr>
          <p:cNvSpPr>
            <a:spLocks noGrp="1"/>
          </p:cNvSpPr>
          <p:nvPr>
            <p:ph type="title"/>
          </p:nvPr>
        </p:nvSpPr>
        <p:spPr>
          <a:xfrm>
            <a:off x="919119" y="193908"/>
            <a:ext cx="10353761" cy="1326321"/>
          </a:xfrm>
        </p:spPr>
        <p:txBody>
          <a:bodyPr>
            <a:normAutofit/>
          </a:bodyPr>
          <a:lstStyle/>
          <a:p>
            <a:r>
              <a:rPr lang="en-GB" sz="6600" dirty="0">
                <a:effectLst/>
                <a:latin typeface="system-ui"/>
              </a:rPr>
              <a:t>RE</a:t>
            </a:r>
            <a:r>
              <a:rPr lang="en-IN" sz="6600" dirty="0">
                <a:effectLst/>
                <a:latin typeface="system-ui"/>
              </a:rPr>
              <a:t>ading dataset</a:t>
            </a:r>
            <a:endParaRPr lang="en-IN" sz="6600" dirty="0"/>
          </a:p>
        </p:txBody>
      </p:sp>
      <p:pic>
        <p:nvPicPr>
          <p:cNvPr id="5" name="Picture 4">
            <a:extLst>
              <a:ext uri="{FF2B5EF4-FFF2-40B4-BE49-F238E27FC236}">
                <a16:creationId xmlns:a16="http://schemas.microsoft.com/office/drawing/2014/main" id="{24E54A4E-8519-C84E-CA19-4D95B3C906EF}"/>
              </a:ext>
            </a:extLst>
          </p:cNvPr>
          <p:cNvPicPr>
            <a:picLocks noChangeAspect="1"/>
          </p:cNvPicPr>
          <p:nvPr/>
        </p:nvPicPr>
        <p:blipFill>
          <a:blip r:embed="rId2"/>
          <a:stretch>
            <a:fillRect/>
          </a:stretch>
        </p:blipFill>
        <p:spPr>
          <a:xfrm>
            <a:off x="368642" y="1520229"/>
            <a:ext cx="11454714" cy="4929998"/>
          </a:xfrm>
          <a:prstGeom prst="rect">
            <a:avLst/>
          </a:prstGeom>
        </p:spPr>
      </p:pic>
    </p:spTree>
    <p:extLst>
      <p:ext uri="{BB962C8B-B14F-4D97-AF65-F5344CB8AC3E}">
        <p14:creationId xmlns:p14="http://schemas.microsoft.com/office/powerpoint/2010/main" val="3107564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76597-55C5-31EA-2EC2-6C96D5A8F7E9}"/>
              </a:ext>
            </a:extLst>
          </p:cNvPr>
          <p:cNvSpPr>
            <a:spLocks noGrp="1"/>
          </p:cNvSpPr>
          <p:nvPr>
            <p:ph idx="1"/>
          </p:nvPr>
        </p:nvSpPr>
        <p:spPr>
          <a:xfrm>
            <a:off x="919119" y="333632"/>
            <a:ext cx="10353762" cy="6128951"/>
          </a:xfrm>
        </p:spPr>
        <p:txBody>
          <a:bodyPr>
            <a:normAutofit lnSpcReduction="10000"/>
          </a:bodyPr>
          <a:lstStyle/>
          <a:p>
            <a:pPr marL="0" indent="0" algn="l">
              <a:buNone/>
            </a:pPr>
            <a:r>
              <a:rPr lang="en-GB" sz="3200" b="1" i="0" dirty="0">
                <a:effectLst/>
                <a:latin typeface="system-ui"/>
              </a:rPr>
              <a:t>Columns Description –</a:t>
            </a:r>
          </a:p>
          <a:p>
            <a:pPr lvl="1"/>
            <a:r>
              <a:rPr lang="en-GB" b="0" i="0" dirty="0">
                <a:effectLst/>
                <a:latin typeface="system-ui"/>
              </a:rPr>
              <a:t>UserID: Unique identifier assigned to each user.</a:t>
            </a:r>
          </a:p>
          <a:p>
            <a:pPr lvl="1"/>
            <a:r>
              <a:rPr lang="en-GB" b="0" i="0" dirty="0">
                <a:effectLst/>
                <a:latin typeface="system-ui"/>
              </a:rPr>
              <a:t>Age: The user's age.</a:t>
            </a:r>
          </a:p>
          <a:p>
            <a:pPr lvl="1"/>
            <a:r>
              <a:rPr lang="en-GB" b="0" i="0" dirty="0">
                <a:effectLst/>
                <a:latin typeface="system-ui"/>
              </a:rPr>
              <a:t>Gender: The user's gender (e.g., male, female, non-binary).</a:t>
            </a:r>
          </a:p>
          <a:p>
            <a:pPr lvl="1"/>
            <a:r>
              <a:rPr lang="en-GB" b="0" i="0" dirty="0">
                <a:effectLst/>
                <a:latin typeface="system-ui"/>
              </a:rPr>
              <a:t>Location: Geographic location of the user.</a:t>
            </a:r>
          </a:p>
          <a:p>
            <a:pPr lvl="1"/>
            <a:r>
              <a:rPr lang="en-GB" b="0" i="0" dirty="0">
                <a:effectLst/>
                <a:latin typeface="system-ui"/>
              </a:rPr>
              <a:t>Income: The user's income level.</a:t>
            </a:r>
          </a:p>
          <a:p>
            <a:pPr lvl="1"/>
            <a:r>
              <a:rPr lang="en-GB" b="0" i="0" dirty="0">
                <a:effectLst/>
                <a:latin typeface="system-ui"/>
              </a:rPr>
              <a:t>Debt: Amount of debt the user has.</a:t>
            </a:r>
          </a:p>
          <a:p>
            <a:pPr lvl="1"/>
            <a:r>
              <a:rPr lang="en-GB" b="0" i="0" dirty="0">
                <a:effectLst/>
                <a:latin typeface="system-ui"/>
              </a:rPr>
              <a:t>Owns Property: Indicates whether the user owns property.</a:t>
            </a:r>
          </a:p>
          <a:p>
            <a:pPr lvl="1"/>
            <a:r>
              <a:rPr lang="en-GB" b="0" i="0" dirty="0">
                <a:effectLst/>
                <a:latin typeface="system-ui"/>
              </a:rPr>
              <a:t>Profession: The user's occupation or job.</a:t>
            </a:r>
          </a:p>
          <a:p>
            <a:pPr lvl="1"/>
            <a:r>
              <a:rPr lang="en-GB" b="0" i="0" dirty="0">
                <a:effectLst/>
                <a:latin typeface="system-ui"/>
              </a:rPr>
              <a:t>Demographics: Statistical data about the user (e.g., age, gender, income).</a:t>
            </a:r>
          </a:p>
          <a:p>
            <a:pPr lvl="1"/>
            <a:r>
              <a:rPr lang="en-GB" b="0" i="0" dirty="0">
                <a:effectLst/>
                <a:latin typeface="system-ui"/>
              </a:rPr>
              <a:t>Platform: The platform the user is using (e.g., website, mobile app).</a:t>
            </a:r>
          </a:p>
          <a:p>
            <a:pPr lvl="1"/>
            <a:r>
              <a:rPr lang="en-GB" b="0" i="0" dirty="0">
                <a:effectLst/>
                <a:latin typeface="system-ui"/>
              </a:rPr>
              <a:t>Total Time Spent: The total time the user spends on the platform.</a:t>
            </a:r>
          </a:p>
          <a:p>
            <a:pPr lvl="1"/>
            <a:r>
              <a:rPr lang="en-GB" b="0" i="0" dirty="0">
                <a:effectLst/>
                <a:latin typeface="system-ui"/>
              </a:rPr>
              <a:t>Number of Sessions: The number of times the user has logged into the platform.</a:t>
            </a:r>
          </a:p>
          <a:p>
            <a:pPr lvl="1"/>
            <a:r>
              <a:rPr lang="en-GB" b="0" i="0" dirty="0">
                <a:effectLst/>
                <a:latin typeface="system-ui"/>
              </a:rPr>
              <a:t>Video ID: Unique identifier for a video.</a:t>
            </a:r>
          </a:p>
          <a:p>
            <a:pPr lvl="1"/>
            <a:r>
              <a:rPr lang="en-GB" b="0" i="0" dirty="0">
                <a:effectLst/>
                <a:latin typeface="system-ui"/>
              </a:rPr>
              <a:t>Video Category: The category or genre of the video.</a:t>
            </a:r>
          </a:p>
          <a:p>
            <a:pPr lvl="1"/>
            <a:r>
              <a:rPr lang="en-GB" b="0" i="0" dirty="0">
                <a:effectLst/>
                <a:latin typeface="system-ui"/>
              </a:rPr>
              <a:t>Video Length: Duration of the video.</a:t>
            </a:r>
          </a:p>
          <a:p>
            <a:pPr marL="457200" lvl="1" indent="0">
              <a:buNone/>
            </a:pPr>
            <a:endParaRPr lang="en-GB" b="0" i="0" dirty="0">
              <a:effectLst/>
              <a:latin typeface="system-ui"/>
            </a:endParaRPr>
          </a:p>
          <a:p>
            <a:pPr marL="0" indent="0">
              <a:buNone/>
            </a:pPr>
            <a:endParaRPr lang="en-IN" dirty="0"/>
          </a:p>
        </p:txBody>
      </p:sp>
    </p:spTree>
    <p:extLst>
      <p:ext uri="{BB962C8B-B14F-4D97-AF65-F5344CB8AC3E}">
        <p14:creationId xmlns:p14="http://schemas.microsoft.com/office/powerpoint/2010/main" val="37472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84873A-6522-BAE7-610E-C10F5106C7B0}"/>
              </a:ext>
            </a:extLst>
          </p:cNvPr>
          <p:cNvSpPr>
            <a:spLocks noGrp="1"/>
          </p:cNvSpPr>
          <p:nvPr>
            <p:ph idx="1"/>
          </p:nvPr>
        </p:nvSpPr>
        <p:spPr>
          <a:xfrm>
            <a:off x="919119" y="236442"/>
            <a:ext cx="10353762" cy="6318470"/>
          </a:xfrm>
        </p:spPr>
        <p:txBody>
          <a:bodyPr>
            <a:normAutofit fontScale="85000" lnSpcReduction="20000"/>
          </a:bodyPr>
          <a:lstStyle/>
          <a:p>
            <a:pPr algn="l"/>
            <a:r>
              <a:rPr lang="en-GB" b="0" i="0" dirty="0">
                <a:effectLst/>
                <a:latin typeface="system-ui"/>
              </a:rPr>
              <a:t>Engagement: User interaction with the video (e.g., likes, comments, shares).</a:t>
            </a:r>
          </a:p>
          <a:p>
            <a:pPr algn="l"/>
            <a:r>
              <a:rPr lang="en-GB" b="0" i="0" dirty="0">
                <a:effectLst/>
                <a:latin typeface="system-ui"/>
              </a:rPr>
              <a:t>Importance Score: A score indicating how important the video is to the user.</a:t>
            </a:r>
          </a:p>
          <a:p>
            <a:pPr algn="l"/>
            <a:r>
              <a:rPr lang="en-GB" b="0" i="0" dirty="0">
                <a:effectLst/>
                <a:latin typeface="system-ui"/>
              </a:rPr>
              <a:t>Time Spent On Video: The amount of time the user spends watching a video.</a:t>
            </a:r>
          </a:p>
          <a:p>
            <a:pPr algn="l"/>
            <a:r>
              <a:rPr lang="en-GB" b="0" i="0" dirty="0">
                <a:effectLst/>
                <a:latin typeface="system-ui"/>
              </a:rPr>
              <a:t>Number of Videos Watched: The total number of videos watched by the user.</a:t>
            </a:r>
          </a:p>
          <a:p>
            <a:pPr algn="l"/>
            <a:r>
              <a:rPr lang="en-GB" b="0" i="0" dirty="0">
                <a:effectLst/>
                <a:latin typeface="system-ui"/>
              </a:rPr>
              <a:t>Scroll Rate: The rate at which the user scrolls through content.</a:t>
            </a:r>
          </a:p>
          <a:p>
            <a:pPr algn="l"/>
            <a:r>
              <a:rPr lang="en-GB" b="0" i="0" dirty="0">
                <a:effectLst/>
                <a:latin typeface="system-ui"/>
              </a:rPr>
              <a:t>Frequency: How often the user engages with the platform.</a:t>
            </a:r>
          </a:p>
          <a:p>
            <a:pPr algn="l"/>
            <a:r>
              <a:rPr lang="en-GB" b="0" i="0" dirty="0">
                <a:effectLst/>
                <a:latin typeface="system-ui"/>
              </a:rPr>
              <a:t>Productivity Loss: The impact of platform usage on the user's productivity.</a:t>
            </a:r>
          </a:p>
          <a:p>
            <a:pPr algn="l"/>
            <a:r>
              <a:rPr lang="en-GB" b="0" i="0" dirty="0">
                <a:effectLst/>
                <a:latin typeface="system-ui"/>
              </a:rPr>
              <a:t>Satisfaction: The user's satisfaction level with the platform or content.</a:t>
            </a:r>
          </a:p>
          <a:p>
            <a:pPr algn="l"/>
            <a:r>
              <a:rPr lang="en-GB" b="0" i="0" dirty="0">
                <a:effectLst/>
                <a:latin typeface="system-ui"/>
              </a:rPr>
              <a:t>Watch Reason: The reason why the user is watching a video (e.g., entertainment, education).</a:t>
            </a:r>
          </a:p>
          <a:p>
            <a:pPr algn="l"/>
            <a:r>
              <a:rPr lang="en-GB" b="0" i="0" dirty="0">
                <a:effectLst/>
                <a:latin typeface="system-ui"/>
              </a:rPr>
              <a:t>Device Type: The type of device the user is using (e.g., smartphone, tablet, desktop).</a:t>
            </a:r>
          </a:p>
          <a:p>
            <a:pPr algn="l"/>
            <a:r>
              <a:rPr lang="en-GB" b="0" i="0" dirty="0">
                <a:effectLst/>
                <a:latin typeface="system-ui"/>
              </a:rPr>
              <a:t>OS: The operating system of the user's device (e.g., iOS, Android, Windows).</a:t>
            </a:r>
          </a:p>
          <a:p>
            <a:pPr algn="l"/>
            <a:r>
              <a:rPr lang="en-GB" b="0" i="0" dirty="0">
                <a:effectLst/>
                <a:latin typeface="system-ui"/>
              </a:rPr>
              <a:t>Watch Time: The time of day when the user watches videos.</a:t>
            </a:r>
          </a:p>
          <a:p>
            <a:pPr algn="l"/>
            <a:r>
              <a:rPr lang="en-GB" b="0" i="0" dirty="0">
                <a:effectLst/>
                <a:latin typeface="system-ui"/>
              </a:rPr>
              <a:t>Self Control: The user's ability to control their usage of the platform.</a:t>
            </a:r>
          </a:p>
          <a:p>
            <a:pPr algn="l"/>
            <a:r>
              <a:rPr lang="en-GB" b="0" i="0" dirty="0">
                <a:effectLst/>
                <a:latin typeface="system-ui"/>
              </a:rPr>
              <a:t>Addiction Level: The user's level of dependency on the platform</a:t>
            </a:r>
          </a:p>
          <a:p>
            <a:pPr algn="l"/>
            <a:r>
              <a:rPr lang="en-GB" b="0" i="0" dirty="0">
                <a:effectLst/>
                <a:latin typeface="system-ui"/>
              </a:rPr>
              <a:t>Current Activity: What the user is doing while watching the video.</a:t>
            </a:r>
          </a:p>
          <a:p>
            <a:pPr algn="l"/>
            <a:r>
              <a:rPr lang="en-GB" b="0" i="0" dirty="0">
                <a:effectLst/>
                <a:latin typeface="system-ui"/>
              </a:rPr>
              <a:t>Connection Type: The type of internet connection the user has (e.g., Wi-Fi, cellular)</a:t>
            </a:r>
          </a:p>
          <a:p>
            <a:pPr marL="0" indent="0">
              <a:buNone/>
            </a:pPr>
            <a:endParaRPr lang="en-IN" dirty="0"/>
          </a:p>
        </p:txBody>
      </p:sp>
    </p:spTree>
    <p:extLst>
      <p:ext uri="{BB962C8B-B14F-4D97-AF65-F5344CB8AC3E}">
        <p14:creationId xmlns:p14="http://schemas.microsoft.com/office/powerpoint/2010/main" val="4046263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BB8B4-03DE-D209-5530-A9EC97A033D4}"/>
              </a:ext>
            </a:extLst>
          </p:cNvPr>
          <p:cNvSpPr>
            <a:spLocks noGrp="1"/>
          </p:cNvSpPr>
          <p:nvPr>
            <p:ph type="title"/>
          </p:nvPr>
        </p:nvSpPr>
        <p:spPr/>
        <p:txBody>
          <a:bodyPr>
            <a:normAutofit/>
          </a:bodyPr>
          <a:lstStyle/>
          <a:p>
            <a:r>
              <a:rPr lang="en-GB" sz="4400" dirty="0">
                <a:effectLst/>
                <a:latin typeface="system-ui"/>
              </a:rPr>
              <a:t>I</a:t>
            </a:r>
            <a:r>
              <a:rPr lang="en-IN" sz="4400" dirty="0">
                <a:effectLst/>
                <a:latin typeface="system-ui"/>
              </a:rPr>
              <a:t>NSPECTING AND CLEANING DATAFRAME STRUCTURE</a:t>
            </a:r>
            <a:endParaRPr lang="en-IN" sz="4400" dirty="0"/>
          </a:p>
        </p:txBody>
      </p:sp>
      <p:pic>
        <p:nvPicPr>
          <p:cNvPr id="5" name="Content Placeholder 4">
            <a:extLst>
              <a:ext uri="{FF2B5EF4-FFF2-40B4-BE49-F238E27FC236}">
                <a16:creationId xmlns:a16="http://schemas.microsoft.com/office/drawing/2014/main" id="{C3421799-02BD-D8E5-FDAE-A2E03CDDC234}"/>
              </a:ext>
            </a:extLst>
          </p:cNvPr>
          <p:cNvPicPr>
            <a:picLocks noGrp="1" noChangeAspect="1"/>
          </p:cNvPicPr>
          <p:nvPr>
            <p:ph idx="1"/>
          </p:nvPr>
        </p:nvPicPr>
        <p:blipFill>
          <a:blip r:embed="rId2"/>
          <a:stretch>
            <a:fillRect/>
          </a:stretch>
        </p:blipFill>
        <p:spPr>
          <a:xfrm>
            <a:off x="1375075" y="2254988"/>
            <a:ext cx="9661520" cy="3993412"/>
          </a:xfrm>
        </p:spPr>
      </p:pic>
    </p:spTree>
    <p:extLst>
      <p:ext uri="{BB962C8B-B14F-4D97-AF65-F5344CB8AC3E}">
        <p14:creationId xmlns:p14="http://schemas.microsoft.com/office/powerpoint/2010/main" val="271476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9DDD-BE0C-3250-920D-C6DF839D5961}"/>
              </a:ext>
            </a:extLst>
          </p:cNvPr>
          <p:cNvSpPr>
            <a:spLocks noGrp="1"/>
          </p:cNvSpPr>
          <p:nvPr>
            <p:ph type="title"/>
          </p:nvPr>
        </p:nvSpPr>
        <p:spPr>
          <a:xfrm>
            <a:off x="472007" y="609600"/>
            <a:ext cx="10353761" cy="1326321"/>
          </a:xfrm>
        </p:spPr>
        <p:txBody>
          <a:bodyPr>
            <a:normAutofit fontScale="90000"/>
          </a:bodyPr>
          <a:lstStyle/>
          <a:p>
            <a:r>
              <a:rPr lang="en-IN" sz="5400" dirty="0">
                <a:effectLst/>
                <a:latin typeface="system-ui"/>
              </a:rPr>
              <a:t>EXPLORATORY DATA ANALYSIS (EDA)</a:t>
            </a:r>
            <a:endParaRPr lang="en-IN" sz="5400" dirty="0"/>
          </a:p>
        </p:txBody>
      </p:sp>
      <p:sp>
        <p:nvSpPr>
          <p:cNvPr id="3" name="Content Placeholder 2">
            <a:extLst>
              <a:ext uri="{FF2B5EF4-FFF2-40B4-BE49-F238E27FC236}">
                <a16:creationId xmlns:a16="http://schemas.microsoft.com/office/drawing/2014/main" id="{3E90A683-47D1-5032-E864-F854E3FF4C8F}"/>
              </a:ext>
            </a:extLst>
          </p:cNvPr>
          <p:cNvSpPr>
            <a:spLocks noGrp="1"/>
          </p:cNvSpPr>
          <p:nvPr>
            <p:ph idx="1"/>
          </p:nvPr>
        </p:nvSpPr>
        <p:spPr/>
        <p:txBody>
          <a:bodyPr>
            <a:normAutofit/>
          </a:bodyPr>
          <a:lstStyle/>
          <a:p>
            <a:r>
              <a:rPr lang="en-IN" dirty="0"/>
              <a:t>Preview the Data : Used functions like .head(), .tail() to view the data set.</a:t>
            </a:r>
          </a:p>
          <a:p>
            <a:r>
              <a:rPr lang="en-IN" dirty="0"/>
              <a:t>Data Types : Used .info() to identify data types (numeric, categorical, etc.</a:t>
            </a:r>
          </a:p>
          <a:p>
            <a:r>
              <a:rPr lang="en-IN" b="1" dirty="0"/>
              <a:t>Statistics:</a:t>
            </a:r>
            <a:r>
              <a:rPr lang="en-IN" dirty="0"/>
              <a:t> Used .describe() </a:t>
            </a:r>
            <a:r>
              <a:rPr lang="en-GB" dirty="0"/>
              <a:t>for statistical summaries like mean, median, min, and    max  for numerical columns.</a:t>
            </a:r>
          </a:p>
          <a:p>
            <a:r>
              <a:rPr lang="en-IN" dirty="0"/>
              <a:t>Detect Missing Values</a:t>
            </a:r>
            <a:r>
              <a:rPr lang="en-GB" dirty="0"/>
              <a:t> : Used .isnull().sum() to check for missing values in columns.</a:t>
            </a:r>
          </a:p>
          <a:p>
            <a:r>
              <a:rPr lang="en-GB" b="1" dirty="0"/>
              <a:t>Treat Missing Values:</a:t>
            </a:r>
            <a:r>
              <a:rPr lang="en-GB" dirty="0"/>
              <a:t> Impute or drop missing values, depending on the context.</a:t>
            </a:r>
          </a:p>
          <a:p>
            <a:r>
              <a:rPr lang="en-GB" dirty="0"/>
              <a:t>Analysis :  Applied Univariant , Bivariant , Multivariant analysis.</a:t>
            </a:r>
          </a:p>
        </p:txBody>
      </p:sp>
    </p:spTree>
    <p:extLst>
      <p:ext uri="{BB962C8B-B14F-4D97-AF65-F5344CB8AC3E}">
        <p14:creationId xmlns:p14="http://schemas.microsoft.com/office/powerpoint/2010/main" val="24776724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Damask</Template>
  <TotalTime>704</TotalTime>
  <Words>1627</Words>
  <Application>Microsoft Office PowerPoint</Application>
  <PresentationFormat>Widescreen</PresentationFormat>
  <Paragraphs>136</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Bookman Old Style</vt:lpstr>
      <vt:lpstr>Rockwell</vt:lpstr>
      <vt:lpstr>system-ui</vt:lpstr>
      <vt:lpstr>Damask</vt:lpstr>
      <vt:lpstr>The Social Media Trap</vt:lpstr>
      <vt:lpstr>Objective </vt:lpstr>
      <vt:lpstr>DATA SUMMARY </vt:lpstr>
      <vt:lpstr>IMPORTING LIBRARY</vt:lpstr>
      <vt:lpstr>REading dataset</vt:lpstr>
      <vt:lpstr>PowerPoint Presentation</vt:lpstr>
      <vt:lpstr>PowerPoint Presentation</vt:lpstr>
      <vt:lpstr>INSPECTING AND CLEANING DATAFRAME STRUCTURE</vt:lpstr>
      <vt:lpstr>EXPLORATORY DATA ANALYSIS (EDA)</vt:lpstr>
      <vt:lpstr>Q1 . ANALYSING ADDICTION LEVEL </vt:lpstr>
      <vt:lpstr>PowerPoint Presentation</vt:lpstr>
      <vt:lpstr>PowerPoint Presentation</vt:lpstr>
      <vt:lpstr>Q2. ANALYSIS OF ADDICTION LEVELS ACROSS AGE CATEGORIES </vt:lpstr>
      <vt:lpstr>The middle_age group has the highest average addiction level at 3.00, compared to the young group at 2.75 and the old group at 2.90.</vt:lpstr>
      <vt:lpstr>Q3. ANALYSIS OF ADDICTION LEVEL BY GENDER WISE </vt:lpstr>
      <vt:lpstr>*Male Group Has the Highest Addiction Level: The Male group has the highest addiction level with a value of 2.965, indicating that males tend to have a higher addiction level compared to other genders. *The differences in addiction levels across genders are relatively small, with values ranging from 2.720 to 2.965 </vt:lpstr>
      <vt:lpstr>Q4. USAGE OF SOCIAL MEDIA BY PROFESSION (ANALYSIS OF PROFESSION DISTRIBUTION) </vt:lpstr>
      <vt:lpstr>*The dataset is largely dominated by students and service industry roles (waiting staff, laboUr/workers). *while skilled professions such as engineers, managers, and teachers have smaller representations. *Creative professions (artists) are also present but in lower numbers </vt:lpstr>
      <vt:lpstr>Q5. ANALYSIS OF TOTAL TIME SPEND ON SOCIAL MEDIA PLATFORMS </vt:lpstr>
      <vt:lpstr>*It looks like TikTok is the most popular platform, followed closely by YouTube and Instagram. *Facebook is slightly behind but still has a significant share </vt:lpstr>
      <vt:lpstr>Q6. ANALYSIS OF ADDICTION LEVEL BY LOCATION </vt:lpstr>
      <vt:lpstr>Q7. ANALYSING TOTAL NO OF VIDEOS WATCHED BY LOCATION </vt:lpstr>
      <vt:lpstr>*India has the highest number of videos watched. *Germany has the lowest number of videos watched. </vt:lpstr>
      <vt:lpstr>Q8. ANALYSIS OF PRODUCTIVITY LOSS BY GENDER WISE </vt:lpstr>
      <vt:lpstr>Q9. Relationship between Total Time Spent and Productivity Loss </vt:lpstr>
      <vt:lpstr>Q10. Finding The Biggest Productivity Loss by Time of The Day </vt:lpstr>
      <vt:lpstr>PowerPoint Presentation</vt:lpstr>
      <vt:lpstr>Q11. PRODUCTIVITY LOSS BY LOCATION </vt:lpstr>
      <vt:lpstr>PowerPoint Presentation</vt:lpstr>
      <vt:lpstr>PowerPoint Presentation</vt:lpstr>
      <vt:lpstr>RECOMMENDATIONS TO REDUCE SOCIAL MEDIA'S IMPACT ON PRODUCTIVITY </vt:lpstr>
      <vt:lpstr>- AASTHA GUPTA KESHARWANI      DA/DS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Mayank Kesharwani</dc:creator>
  <cp:lastModifiedBy>Mayank Kesharwani</cp:lastModifiedBy>
  <cp:revision>13</cp:revision>
  <dcterms:created xsi:type="dcterms:W3CDTF">2024-11-18T16:38:50Z</dcterms:created>
  <dcterms:modified xsi:type="dcterms:W3CDTF">2024-11-21T07:35:19Z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